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Lst>
  <p:notesMasterIdLst>
    <p:notesMasterId r:id="rId23"/>
  </p:notesMasterIdLst>
  <p:sldIdLst>
    <p:sldId id="288" r:id="rId2"/>
    <p:sldId id="285" r:id="rId3"/>
    <p:sldId id="256" r:id="rId4"/>
    <p:sldId id="257" r:id="rId5"/>
    <p:sldId id="284" r:id="rId6"/>
    <p:sldId id="260" r:id="rId7"/>
    <p:sldId id="262" r:id="rId8"/>
    <p:sldId id="261" r:id="rId9"/>
    <p:sldId id="278" r:id="rId10"/>
    <p:sldId id="263" r:id="rId11"/>
    <p:sldId id="271" r:id="rId12"/>
    <p:sldId id="272" r:id="rId13"/>
    <p:sldId id="280" r:id="rId14"/>
    <p:sldId id="264" r:id="rId15"/>
    <p:sldId id="279" r:id="rId16"/>
    <p:sldId id="273" r:id="rId17"/>
    <p:sldId id="274" r:id="rId18"/>
    <p:sldId id="275" r:id="rId19"/>
    <p:sldId id="283" r:id="rId20"/>
    <p:sldId id="277" r:id="rId21"/>
    <p:sldId id="287" r:id="rId22"/>
  </p:sldIdLst>
  <p:sldSz cx="12192000" cy="6858000"/>
  <p:notesSz cx="6858000" cy="9144000"/>
  <p:embeddedFontLst>
    <p:embeddedFont>
      <p:font typeface="源ノ角ゴシック JP Heavy" panose="020B0A00000000000000" pitchFamily="34" charset="-128"/>
      <p:bold r:id="rId24"/>
    </p:embeddedFont>
    <p:embeddedFont>
      <p:font typeface="源ノ角ゴシック JP Light" panose="020B0300000000000000" pitchFamily="34" charset="-128"/>
      <p:regular r:id="rId25"/>
    </p:embeddedFont>
    <p:embeddedFont>
      <p:font typeface="Consolas" panose="020B0609020204030204" pitchFamily="49" charset="0"/>
      <p:regular r:id="rId26"/>
      <p:bold r:id="rId27"/>
      <p:italic r:id="rId28"/>
      <p:boldItalic r:id="rId29"/>
    </p:embeddedFont>
    <p:embeddedFont>
      <p:font typeface="Roboto Black" panose="02000000000000000000" pitchFamily="2" charset="0"/>
      <p:bold r:id="rId30"/>
    </p:embeddedFont>
    <p:embeddedFont>
      <p:font typeface="Roboto Light" panose="02000000000000000000" pitchFamily="2" charset="0"/>
      <p:regular r:id="rId31"/>
    </p:embeddedFont>
    <p:embeddedFont>
      <p:font typeface="Source Code Pro" panose="020B0509030403020204" pitchFamily="49" charset="0"/>
      <p:regular r:id="rId32"/>
      <p:bold r:id="rId33"/>
    </p:embeddedFont>
  </p:embeddedFontLst>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271"/>
    <a:srgbClr val="FFFFFF"/>
    <a:srgbClr val="F0B6C2"/>
    <a:srgbClr val="E2748B"/>
    <a:srgbClr val="D3E1F1"/>
    <a:srgbClr val="AAC6E4"/>
    <a:srgbClr val="5F99D2"/>
    <a:srgbClr val="9F9E9F"/>
    <a:srgbClr val="7A7A7A"/>
    <a:srgbClr val="4B51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61" d="100"/>
          <a:sy n="161" d="100"/>
        </p:scale>
        <p:origin x="168" y="3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源ノ角ゴシック JP Light" panose="020B0300000000000000" pitchFamily="34" charset="-128"/>
                <a:ea typeface="源ノ角ゴシック JP Light" panose="020B0300000000000000" pitchFamily="34" charset="-128"/>
              </a:defRPr>
            </a:lvl1pPr>
          </a:lstStyle>
          <a:p>
            <a:endParaRPr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源ノ角ゴシック JP Light" panose="020B0300000000000000" pitchFamily="34" charset="-128"/>
                <a:ea typeface="源ノ角ゴシック JP Light" panose="020B0300000000000000" pitchFamily="34" charset="-128"/>
              </a:defRPr>
            </a:lvl1pPr>
          </a:lstStyle>
          <a:p>
            <a:fld id="{FD59F7AB-A7BF-4EEB-AE59-B6F3605BC6F0}" type="datetimeFigureOut">
              <a:rPr lang="ja-JP" altLang="en-US" smtClean="0"/>
              <a:pPr/>
              <a:t>2019/7/12</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源ノ角ゴシック JP Light" panose="020B0300000000000000" pitchFamily="34" charset="-128"/>
                <a:ea typeface="源ノ角ゴシック JP Light" panose="020B0300000000000000" pitchFamily="34" charset="-128"/>
              </a:defRPr>
            </a:lvl1pPr>
          </a:lstStyle>
          <a:p>
            <a:endParaRPr lang="ja-JP" altLang="en-US" dirty="0"/>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源ノ角ゴシック JP Light" panose="020B0300000000000000" pitchFamily="34" charset="-128"/>
                <a:ea typeface="源ノ角ゴシック JP Light" panose="020B0300000000000000" pitchFamily="34" charset="-128"/>
              </a:defRPr>
            </a:lvl1pPr>
          </a:lstStyle>
          <a:p>
            <a:fld id="{47B24A20-CD06-44C2-B076-D8F0A2DC515F}" type="slidenum">
              <a:rPr lang="ja-JP" altLang="en-US" smtClean="0"/>
              <a:pPr/>
              <a:t>‹#›</a:t>
            </a:fld>
            <a:endParaRPr lang="ja-JP" altLang="en-US" dirty="0"/>
          </a:p>
        </p:txBody>
      </p:sp>
    </p:spTree>
    <p:extLst>
      <p:ext uri="{BB962C8B-B14F-4D97-AF65-F5344CB8AC3E}">
        <p14:creationId xmlns:p14="http://schemas.microsoft.com/office/powerpoint/2010/main" val="3465846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源ノ角ゴシック JP Light" panose="020B0300000000000000" pitchFamily="34" charset="-128"/>
        <a:ea typeface="源ノ角ゴシック JP Light" panose="020B0300000000000000" pitchFamily="34" charset="-128"/>
        <a:cs typeface="+mn-cs"/>
      </a:defRPr>
    </a:lvl1pPr>
    <a:lvl2pPr marL="457200" algn="l" defTabSz="914400" rtl="0" eaLnBrk="1" latinLnBrk="0" hangingPunct="1">
      <a:defRPr kumimoji="1" sz="1200" kern="1200">
        <a:solidFill>
          <a:schemeClr val="tx1"/>
        </a:solidFill>
        <a:latin typeface="源ノ角ゴシック JP Light" panose="020B0300000000000000" pitchFamily="34" charset="-128"/>
        <a:ea typeface="源ノ角ゴシック JP Light" panose="020B0300000000000000" pitchFamily="34" charset="-128"/>
        <a:cs typeface="+mn-cs"/>
      </a:defRPr>
    </a:lvl2pPr>
    <a:lvl3pPr marL="914400" algn="l" defTabSz="914400" rtl="0" eaLnBrk="1" latinLnBrk="0" hangingPunct="1">
      <a:defRPr kumimoji="1" sz="1200" kern="1200">
        <a:solidFill>
          <a:schemeClr val="tx1"/>
        </a:solidFill>
        <a:latin typeface="源ノ角ゴシック JP Light" panose="020B0300000000000000" pitchFamily="34" charset="-128"/>
        <a:ea typeface="源ノ角ゴシック JP Light" panose="020B0300000000000000" pitchFamily="34" charset="-128"/>
        <a:cs typeface="+mn-cs"/>
      </a:defRPr>
    </a:lvl3pPr>
    <a:lvl4pPr marL="1371600" algn="l" defTabSz="914400" rtl="0" eaLnBrk="1" latinLnBrk="0" hangingPunct="1">
      <a:defRPr kumimoji="1" sz="1200" kern="1200">
        <a:solidFill>
          <a:schemeClr val="tx1"/>
        </a:solidFill>
        <a:latin typeface="源ノ角ゴシック JP Light" panose="020B0300000000000000" pitchFamily="34" charset="-128"/>
        <a:ea typeface="源ノ角ゴシック JP Light" panose="020B0300000000000000" pitchFamily="34" charset="-128"/>
        <a:cs typeface="+mn-cs"/>
      </a:defRPr>
    </a:lvl4pPr>
    <a:lvl5pPr marL="1828800" algn="l" defTabSz="914400" rtl="0" eaLnBrk="1" latinLnBrk="0" hangingPunct="1">
      <a:defRPr kumimoji="1" sz="1200" kern="1200">
        <a:solidFill>
          <a:schemeClr val="tx1"/>
        </a:solidFill>
        <a:latin typeface="源ノ角ゴシック JP Light" panose="020B0300000000000000" pitchFamily="34" charset="-128"/>
        <a:ea typeface="源ノ角ゴシック JP Light" panose="020B0300000000000000" pitchFamily="34"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B24A20-CD06-44C2-B076-D8F0A2DC515F}" type="slidenum">
              <a:rPr kumimoji="1" lang="ja-JP" altLang="en-US" smtClean="0"/>
              <a:t>3</a:t>
            </a:fld>
            <a:endParaRPr kumimoji="1" lang="ja-JP" altLang="en-US" dirty="0"/>
          </a:p>
        </p:txBody>
      </p:sp>
    </p:spTree>
    <p:extLst>
      <p:ext uri="{BB962C8B-B14F-4D97-AF65-F5344CB8AC3E}">
        <p14:creationId xmlns:p14="http://schemas.microsoft.com/office/powerpoint/2010/main" val="3529487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47B24A20-CD06-44C2-B076-D8F0A2DC515F}" type="slidenum">
              <a:rPr kumimoji="1" lang="ja-JP" altLang="en-US" smtClean="0"/>
              <a:t>10</a:t>
            </a:fld>
            <a:endParaRPr kumimoji="1" lang="ja-JP" altLang="en-US"/>
          </a:p>
        </p:txBody>
      </p:sp>
    </p:spTree>
    <p:extLst>
      <p:ext uri="{BB962C8B-B14F-4D97-AF65-F5344CB8AC3E}">
        <p14:creationId xmlns:p14="http://schemas.microsoft.com/office/powerpoint/2010/main" val="2734780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0BD82D-06D1-41BE-872D-0B0FC249BE3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82B94D9-4262-4A7C-9A55-824FE2C98E3C}"/>
              </a:ext>
            </a:extLst>
          </p:cNvPr>
          <p:cNvSpPr>
            <a:spLocks noGrp="1"/>
          </p:cNvSpPr>
          <p:nvPr>
            <p:ph type="dt" sz="half" idx="10"/>
          </p:nvPr>
        </p:nvSpPr>
        <p:spPr/>
        <p:txBody>
          <a:bodyPr/>
          <a:lstStyle/>
          <a:p>
            <a:fld id="{CCF7D43B-488E-4902-8454-EC2E57E15D44}" type="datetime1">
              <a:rPr lang="ja-JP" altLang="en-US" smtClean="0"/>
              <a:t>2019/7/12</a:t>
            </a:fld>
            <a:endParaRPr lang="ja-JP" altLang="en-US" dirty="0"/>
          </a:p>
        </p:txBody>
      </p:sp>
      <p:sp>
        <p:nvSpPr>
          <p:cNvPr id="4" name="フッター プレースホルダー 3">
            <a:extLst>
              <a:ext uri="{FF2B5EF4-FFF2-40B4-BE49-F238E27FC236}">
                <a16:creationId xmlns:a16="http://schemas.microsoft.com/office/drawing/2014/main" id="{8F550E2F-6DCC-4B96-9478-B69F918BA59F}"/>
              </a:ext>
            </a:extLst>
          </p:cNvPr>
          <p:cNvSpPr>
            <a:spLocks noGrp="1"/>
          </p:cNvSpPr>
          <p:nvPr>
            <p:ph type="ftr" sz="quarter" idx="11"/>
          </p:nvPr>
        </p:nvSpPr>
        <p:spPr/>
        <p:txBody>
          <a:bodyPr/>
          <a:lstStyle/>
          <a:p>
            <a:endParaRPr lang="ja-JP" altLang="en-US" dirty="0"/>
          </a:p>
        </p:txBody>
      </p:sp>
      <p:sp>
        <p:nvSpPr>
          <p:cNvPr id="5" name="スライド番号プレースホルダー 4">
            <a:extLst>
              <a:ext uri="{FF2B5EF4-FFF2-40B4-BE49-F238E27FC236}">
                <a16:creationId xmlns:a16="http://schemas.microsoft.com/office/drawing/2014/main" id="{5CB72D62-8A90-4498-A0C8-078615E7C52C}"/>
              </a:ext>
            </a:extLst>
          </p:cNvPr>
          <p:cNvSpPr>
            <a:spLocks noGrp="1"/>
          </p:cNvSpPr>
          <p:nvPr>
            <p:ph type="sldNum" sz="quarter" idx="12"/>
          </p:nvPr>
        </p:nvSpPr>
        <p:spPr/>
        <p:txBody>
          <a:bodyPr/>
          <a:lstStyle/>
          <a:p>
            <a:fld id="{3DF5FC44-9AB5-4F09-BB07-C5E1012D5340}" type="slidenum">
              <a:rPr lang="ja-JP" altLang="en-US" smtClean="0"/>
              <a:pPr/>
              <a:t>‹#›</a:t>
            </a:fld>
            <a:endParaRPr lang="ja-JP" altLang="en-US" dirty="0"/>
          </a:p>
        </p:txBody>
      </p:sp>
      <p:sp>
        <p:nvSpPr>
          <p:cNvPr id="8" name="コンテンツ プレースホルダー 7">
            <a:extLst>
              <a:ext uri="{FF2B5EF4-FFF2-40B4-BE49-F238E27FC236}">
                <a16:creationId xmlns:a16="http://schemas.microsoft.com/office/drawing/2014/main" id="{005FC39F-F1C6-43BA-9A0C-80B8E6396F82}"/>
              </a:ext>
            </a:extLst>
          </p:cNvPr>
          <p:cNvSpPr>
            <a:spLocks noGrp="1"/>
          </p:cNvSpPr>
          <p:nvPr>
            <p:ph sz="quarter" idx="13"/>
          </p:nvPr>
        </p:nvSpPr>
        <p:spPr>
          <a:xfrm>
            <a:off x="732000" y="1224000"/>
            <a:ext cx="10728000" cy="5256000"/>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cxnSp>
        <p:nvCxnSpPr>
          <p:cNvPr id="7" name="直線コネクタ 6">
            <a:extLst>
              <a:ext uri="{FF2B5EF4-FFF2-40B4-BE49-F238E27FC236}">
                <a16:creationId xmlns:a16="http://schemas.microsoft.com/office/drawing/2014/main" id="{79AB8B2B-9819-4178-B605-D238AD176D9C}"/>
              </a:ext>
            </a:extLst>
          </p:cNvPr>
          <p:cNvCxnSpPr>
            <a:cxnSpLocks/>
          </p:cNvCxnSpPr>
          <p:nvPr userDrawn="1"/>
        </p:nvCxnSpPr>
        <p:spPr>
          <a:xfrm flipH="1">
            <a:off x="838200" y="1142710"/>
            <a:ext cx="11353801" cy="0"/>
          </a:xfrm>
          <a:prstGeom prst="line">
            <a:avLst/>
          </a:prstGeom>
          <a:ln w="3175">
            <a:gradFill>
              <a:gsLst>
                <a:gs pos="0">
                  <a:schemeClr val="accent6"/>
                </a:gs>
                <a:gs pos="60000">
                  <a:schemeClr val="accent6"/>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852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3" name="日付プレースホルダー 2">
            <a:extLst>
              <a:ext uri="{FF2B5EF4-FFF2-40B4-BE49-F238E27FC236}">
                <a16:creationId xmlns:a16="http://schemas.microsoft.com/office/drawing/2014/main" id="{5A9898AF-C660-4A40-9FA4-741A7FCFBD09}"/>
              </a:ext>
            </a:extLst>
          </p:cNvPr>
          <p:cNvSpPr>
            <a:spLocks noGrp="1"/>
          </p:cNvSpPr>
          <p:nvPr>
            <p:ph type="dt" sz="half" idx="10"/>
          </p:nvPr>
        </p:nvSpPr>
        <p:spPr/>
        <p:txBody>
          <a:bodyPr/>
          <a:lstStyle/>
          <a:p>
            <a:fld id="{13EF20C5-D0E4-4830-AAB8-3A47DB5638FB}" type="datetime1">
              <a:rPr lang="ja-JP" altLang="en-US" smtClean="0"/>
              <a:t>2019/7/12</a:t>
            </a:fld>
            <a:endParaRPr lang="ja-JP" altLang="en-US" dirty="0"/>
          </a:p>
        </p:txBody>
      </p:sp>
      <p:sp>
        <p:nvSpPr>
          <p:cNvPr id="4" name="フッター プレースホルダー 3">
            <a:extLst>
              <a:ext uri="{FF2B5EF4-FFF2-40B4-BE49-F238E27FC236}">
                <a16:creationId xmlns:a16="http://schemas.microsoft.com/office/drawing/2014/main" id="{4EC24D61-BBD8-473C-B853-A438DCDFCE92}"/>
              </a:ext>
            </a:extLst>
          </p:cNvPr>
          <p:cNvSpPr>
            <a:spLocks noGrp="1"/>
          </p:cNvSpPr>
          <p:nvPr>
            <p:ph type="ftr" sz="quarter" idx="11"/>
          </p:nvPr>
        </p:nvSpPr>
        <p:spPr/>
        <p:txBody>
          <a:bodyPr/>
          <a:lstStyle/>
          <a:p>
            <a:endParaRPr lang="ja-JP" altLang="en-US" dirty="0"/>
          </a:p>
        </p:txBody>
      </p:sp>
      <p:sp>
        <p:nvSpPr>
          <p:cNvPr id="5" name="スライド番号プレースホルダー 4">
            <a:extLst>
              <a:ext uri="{FF2B5EF4-FFF2-40B4-BE49-F238E27FC236}">
                <a16:creationId xmlns:a16="http://schemas.microsoft.com/office/drawing/2014/main" id="{0E4706D2-A28F-4229-BE04-04F8D5C70375}"/>
              </a:ext>
            </a:extLst>
          </p:cNvPr>
          <p:cNvSpPr>
            <a:spLocks noGrp="1"/>
          </p:cNvSpPr>
          <p:nvPr>
            <p:ph type="sldNum" sz="quarter" idx="12"/>
          </p:nvPr>
        </p:nvSpPr>
        <p:spPr/>
        <p:txBody>
          <a:bodyPr/>
          <a:lstStyle/>
          <a:p>
            <a:fld id="{3DF5FC44-9AB5-4F09-BB07-C5E1012D5340}" type="slidenum">
              <a:rPr lang="ja-JP" altLang="en-US" smtClean="0"/>
              <a:pPr/>
              <a:t>‹#›</a:t>
            </a:fld>
            <a:endParaRPr lang="ja-JP" altLang="en-US" dirty="0"/>
          </a:p>
        </p:txBody>
      </p:sp>
    </p:spTree>
    <p:extLst>
      <p:ext uri="{BB962C8B-B14F-4D97-AF65-F5344CB8AC3E}">
        <p14:creationId xmlns:p14="http://schemas.microsoft.com/office/powerpoint/2010/main" val="907477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F5382F-8E79-4180-B03A-8721A444FBD4}"/>
              </a:ext>
            </a:extLst>
          </p:cNvPr>
          <p:cNvSpPr>
            <a:spLocks noGrp="1"/>
          </p:cNvSpPr>
          <p:nvPr>
            <p:ph type="title"/>
          </p:nvPr>
        </p:nvSpPr>
        <p:spPr>
          <a:xfrm>
            <a:off x="838200" y="2708767"/>
            <a:ext cx="10515600" cy="1079500"/>
          </a:xfrm>
        </p:spPr>
        <p:txBody>
          <a:bodyPr tIns="144000" bIns="36000" anchor="ctr"/>
          <a:lstStyle>
            <a:lvl1pPr algn="ctr">
              <a:defRPr/>
            </a:lvl1pPr>
          </a:lstStyle>
          <a:p>
            <a:r>
              <a:rPr kumimoji="1" lang="ja-JP" altLang="en-US"/>
              <a:t>マスター タイトルの書式設定</a:t>
            </a:r>
          </a:p>
        </p:txBody>
      </p:sp>
    </p:spTree>
    <p:extLst>
      <p:ext uri="{BB962C8B-B14F-4D97-AF65-F5344CB8AC3E}">
        <p14:creationId xmlns:p14="http://schemas.microsoft.com/office/powerpoint/2010/main" val="18612133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0CB70AA-5495-4A77-A9DC-6A20C0CD9A2D}"/>
              </a:ext>
            </a:extLst>
          </p:cNvPr>
          <p:cNvSpPr>
            <a:spLocks noGrp="1"/>
          </p:cNvSpPr>
          <p:nvPr>
            <p:ph type="title"/>
          </p:nvPr>
        </p:nvSpPr>
        <p:spPr>
          <a:xfrm>
            <a:off x="1676400" y="0"/>
            <a:ext cx="10515600" cy="1079500"/>
          </a:xfrm>
          <a:prstGeom prst="rect">
            <a:avLst/>
          </a:prstGeom>
        </p:spPr>
        <p:txBody>
          <a:bodyPr vert="horz" lIns="91440" tIns="45720" rIns="360000" bIns="45720" rtlCol="0" anchor="b">
            <a:normAutofit/>
          </a:bodyPr>
          <a:lstStyle/>
          <a:p>
            <a:r>
              <a:rPr kumimoji="1" lang="ja-JP" altLang="en-US" dirty="0"/>
              <a:t>マスター タイトルの書式設定</a:t>
            </a:r>
          </a:p>
        </p:txBody>
      </p:sp>
      <p:sp>
        <p:nvSpPr>
          <p:cNvPr id="3" name="テキスト プレースホルダー 2">
            <a:extLst>
              <a:ext uri="{FF2B5EF4-FFF2-40B4-BE49-F238E27FC236}">
                <a16:creationId xmlns:a16="http://schemas.microsoft.com/office/drawing/2014/main" id="{BBFDA083-2D10-4537-8C71-C5F89F4D9B16}"/>
              </a:ext>
            </a:extLst>
          </p:cNvPr>
          <p:cNvSpPr>
            <a:spLocks noGrp="1"/>
          </p:cNvSpPr>
          <p:nvPr>
            <p:ph type="body" idx="1"/>
          </p:nvPr>
        </p:nvSpPr>
        <p:spPr>
          <a:xfrm>
            <a:off x="732000" y="1223999"/>
            <a:ext cx="10728000" cy="5256000"/>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7CEEEC1F-E06A-42F3-8B0C-D0BCA78A661C}"/>
              </a:ext>
            </a:extLst>
          </p:cNvPr>
          <p:cNvSpPr>
            <a:spLocks noGrp="1"/>
          </p:cNvSpPr>
          <p:nvPr>
            <p:ph type="dt" sz="half" idx="2"/>
          </p:nvPr>
        </p:nvSpPr>
        <p:spPr>
          <a:xfrm>
            <a:off x="-1" y="6492875"/>
            <a:ext cx="2743200" cy="365125"/>
          </a:xfrm>
          <a:prstGeom prst="rect">
            <a:avLst/>
          </a:prstGeom>
        </p:spPr>
        <p:txBody>
          <a:bodyPr vert="horz" lIns="91440" tIns="45720" rIns="91440" bIns="45720" rtlCol="0" anchor="ctr"/>
          <a:lstStyle>
            <a:lvl1pPr algn="l">
              <a:defRPr sz="1200">
                <a:solidFill>
                  <a:schemeClr val="accent1"/>
                </a:solidFill>
              </a:defRPr>
            </a:lvl1pPr>
          </a:lstStyle>
          <a:p>
            <a:fld id="{13EF20C5-D0E4-4830-AAB8-3A47DB5638FB}" type="datetime1">
              <a:rPr lang="ja-JP" altLang="en-US" smtClean="0"/>
              <a:t>2019/7/12</a:t>
            </a:fld>
            <a:endParaRPr lang="ja-JP" altLang="en-US" dirty="0"/>
          </a:p>
        </p:txBody>
      </p:sp>
      <p:sp>
        <p:nvSpPr>
          <p:cNvPr id="5" name="フッター プレースホルダー 4">
            <a:extLst>
              <a:ext uri="{FF2B5EF4-FFF2-40B4-BE49-F238E27FC236}">
                <a16:creationId xmlns:a16="http://schemas.microsoft.com/office/drawing/2014/main" id="{0DE313CE-4A7F-47E2-86DE-5A2CDC8A58F3}"/>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a:solidFill>
                  <a:schemeClr val="accent1"/>
                </a:solidFill>
              </a:defRPr>
            </a:lvl1pPr>
          </a:lstStyle>
          <a:p>
            <a:endParaRPr lang="ja-JP" altLang="en-US" dirty="0"/>
          </a:p>
        </p:txBody>
      </p:sp>
      <p:sp>
        <p:nvSpPr>
          <p:cNvPr id="6" name="スライド番号プレースホルダー 5">
            <a:extLst>
              <a:ext uri="{FF2B5EF4-FFF2-40B4-BE49-F238E27FC236}">
                <a16:creationId xmlns:a16="http://schemas.microsoft.com/office/drawing/2014/main" id="{F3F83037-4F58-4477-88B9-CA50A9CE08EE}"/>
              </a:ext>
            </a:extLst>
          </p:cNvPr>
          <p:cNvSpPr>
            <a:spLocks noGrp="1"/>
          </p:cNvSpPr>
          <p:nvPr>
            <p:ph type="sldNum" sz="quarter" idx="4"/>
          </p:nvPr>
        </p:nvSpPr>
        <p:spPr>
          <a:xfrm>
            <a:off x="9448801" y="6492875"/>
            <a:ext cx="2743200" cy="365125"/>
          </a:xfrm>
          <a:prstGeom prst="rect">
            <a:avLst/>
          </a:prstGeom>
        </p:spPr>
        <p:txBody>
          <a:bodyPr vert="horz" lIns="91440" tIns="45720" rIns="91440" bIns="45720" rtlCol="0" anchor="ctr"/>
          <a:lstStyle>
            <a:lvl1pPr algn="r">
              <a:defRPr sz="1200">
                <a:solidFill>
                  <a:schemeClr val="accent1"/>
                </a:solidFill>
              </a:defRPr>
            </a:lvl1pPr>
          </a:lstStyle>
          <a:p>
            <a:fld id="{3DF5FC44-9AB5-4F09-BB07-C5E1012D5340}" type="slidenum">
              <a:rPr lang="ja-JP" altLang="en-US" smtClean="0"/>
              <a:pPr/>
              <a:t>‹#›</a:t>
            </a:fld>
            <a:endParaRPr lang="ja-JP" altLang="en-US" dirty="0"/>
          </a:p>
        </p:txBody>
      </p:sp>
    </p:spTree>
    <p:extLst>
      <p:ext uri="{BB962C8B-B14F-4D97-AF65-F5344CB8AC3E}">
        <p14:creationId xmlns:p14="http://schemas.microsoft.com/office/powerpoint/2010/main" val="2410442965"/>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r" defTabSz="914400" rtl="0" eaLnBrk="1" latinLnBrk="0" hangingPunct="1">
        <a:lnSpc>
          <a:spcPct val="90000"/>
        </a:lnSpc>
        <a:spcBef>
          <a:spcPct val="0"/>
        </a:spcBef>
        <a:buNone/>
        <a:defRPr kumimoji="1" sz="3600" kern="1200">
          <a:solidFill>
            <a:schemeClr val="accent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kumimoji="1" sz="2400" kern="1200">
          <a:solidFill>
            <a:schemeClr val="accent1"/>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kumimoji="1" sz="2200" kern="1200">
          <a:solidFill>
            <a:schemeClr val="accent1"/>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27.png"/><Relationship Id="rId12"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0.png"/><Relationship Id="rId5" Type="http://schemas.openxmlformats.org/officeDocument/2006/relationships/image" Target="../media/image25.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1.png"/><Relationship Id="rId5" Type="http://schemas.microsoft.com/office/2007/relationships/hdphoto" Target="../media/hdphoto2.wdp"/><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1.png"/><Relationship Id="rId5" Type="http://schemas.microsoft.com/office/2007/relationships/hdphoto" Target="../media/hdphoto2.wdp"/><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AED6B780-6837-43EE-829C-F8C1F3E008C8}"/>
              </a:ext>
            </a:extLst>
          </p:cNvPr>
          <p:cNvSpPr>
            <a:spLocks noGrp="1"/>
          </p:cNvSpPr>
          <p:nvPr>
            <p:ph type="sldNum" sz="quarter" idx="4294967295"/>
          </p:nvPr>
        </p:nvSpPr>
        <p:spPr>
          <a:xfrm>
            <a:off x="9448801" y="6492875"/>
            <a:ext cx="2743200" cy="365125"/>
          </a:xfrm>
        </p:spPr>
        <p:txBody>
          <a:bodyPr/>
          <a:lstStyle/>
          <a:p>
            <a:fld id="{3DF5FC44-9AB5-4F09-BB07-C5E1012D5340}" type="slidenum">
              <a:rPr lang="ja-JP" altLang="en-US" sz="1400" smtClean="0"/>
              <a:pPr/>
              <a:t>1</a:t>
            </a:fld>
            <a:endParaRPr lang="ja-JP" altLang="en-US" sz="1400" dirty="0"/>
          </a:p>
        </p:txBody>
      </p:sp>
      <p:sp>
        <p:nvSpPr>
          <p:cNvPr id="5" name="テキスト ボックス 4">
            <a:extLst>
              <a:ext uri="{FF2B5EF4-FFF2-40B4-BE49-F238E27FC236}">
                <a16:creationId xmlns:a16="http://schemas.microsoft.com/office/drawing/2014/main" id="{F5F9BEED-F7BE-46A5-8808-C5E0DDD0468A}"/>
              </a:ext>
            </a:extLst>
          </p:cNvPr>
          <p:cNvSpPr txBox="1"/>
          <p:nvPr/>
        </p:nvSpPr>
        <p:spPr>
          <a:xfrm>
            <a:off x="0" y="2627003"/>
            <a:ext cx="12192000" cy="1511660"/>
          </a:xfrm>
          <a:prstGeom prst="rect">
            <a:avLst/>
          </a:prstGeom>
          <a:noFill/>
        </p:spPr>
        <p:txBody>
          <a:bodyPr wrap="square" lIns="144000" tIns="144000" rIns="144000" bIns="144000" rtlCol="0">
            <a:spAutoFit/>
          </a:bodyPr>
          <a:lstStyle/>
          <a:p>
            <a:pPr algn="ctr">
              <a:lnSpc>
                <a:spcPct val="150000"/>
              </a:lnSpc>
            </a:pPr>
            <a:r>
              <a:rPr kumimoji="1" lang="en-US" altLang="ja-JP" sz="2800" dirty="0" err="1">
                <a:solidFill>
                  <a:schemeClr val="accent1"/>
                </a:solidFill>
              </a:rPr>
              <a:t>Jakuten</a:t>
            </a:r>
            <a:r>
              <a:rPr kumimoji="1" lang="en-US" altLang="ja-JP" sz="2800" dirty="0">
                <a:solidFill>
                  <a:schemeClr val="accent1"/>
                </a:solidFill>
              </a:rPr>
              <a:t> Store</a:t>
            </a:r>
            <a:br>
              <a:rPr kumimoji="1" lang="en-US" altLang="ja-JP" sz="2800" dirty="0">
                <a:solidFill>
                  <a:schemeClr val="accent1"/>
                </a:solidFill>
              </a:rPr>
            </a:br>
            <a:r>
              <a:rPr kumimoji="1" lang="ja-JP" altLang="en-US" sz="2800" dirty="0">
                <a:solidFill>
                  <a:schemeClr val="accent1"/>
                </a:solidFill>
              </a:rPr>
              <a:t>解説テキスト</a:t>
            </a:r>
          </a:p>
        </p:txBody>
      </p:sp>
      <p:sp>
        <p:nvSpPr>
          <p:cNvPr id="20" name="__TAGLabel__" hidden="1">
            <a:extLst>
              <a:ext uri="{FF2B5EF4-FFF2-40B4-BE49-F238E27FC236}">
                <a16:creationId xmlns:a16="http://schemas.microsoft.com/office/drawing/2014/main" id="{BA61FD43-C460-4C33-8869-43FBB4C4944E}"/>
              </a:ext>
            </a:extLst>
          </p:cNvPr>
          <p:cNvSpPr/>
          <p:nvPr/>
        </p:nvSpPr>
        <p:spPr>
          <a:xfrm>
            <a:off x="0" y="0"/>
            <a:ext cx="2540000" cy="12700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
              <a:t>_Label_Keyword_</a:t>
            </a:r>
            <a:r>
              <a:rPr kumimoji="1" lang="ja-JP" altLang="en-US" sz="200"/>
              <a:t>社外向け文書</a:t>
            </a:r>
            <a:r>
              <a:rPr kumimoji="1" lang="en-US" altLang="ja-JP" sz="200"/>
              <a:t>_Keyword__Label_Keyword_</a:t>
            </a:r>
            <a:r>
              <a:rPr kumimoji="1" lang="ja-JP" altLang="en-US" sz="200"/>
              <a:t>関係者限</a:t>
            </a:r>
            <a:r>
              <a:rPr kumimoji="1" lang="en-US" altLang="ja-JP" sz="200"/>
              <a:t>_Keyword__Label_Keyword_</a:t>
            </a:r>
            <a:r>
              <a:rPr kumimoji="1" lang="ja-JP" altLang="en-US" sz="200"/>
              <a:t>個人情報を含まない</a:t>
            </a:r>
            <a:r>
              <a:rPr kumimoji="1" lang="en-US" altLang="ja-JP" sz="200"/>
              <a:t>_Keyword_</a:t>
            </a:r>
            <a:endParaRPr kumimoji="1" lang="ja-JP" altLang="en-US" sz="200"/>
          </a:p>
        </p:txBody>
      </p:sp>
      <p:pic>
        <p:nvPicPr>
          <p:cNvPr id="23" name="____label____97">
            <a:extLst>
              <a:ext uri="{FF2B5EF4-FFF2-40B4-BE49-F238E27FC236}">
                <a16:creationId xmlns:a16="http://schemas.microsoft.com/office/drawing/2014/main" id="{220BD5E2-E002-48E0-A240-B5F9F7F28953}"/>
              </a:ext>
            </a:extLst>
          </p:cNvPr>
          <p:cNvPicPr>
            <a:picLocks/>
          </p:cNvPicPr>
          <p:nvPr/>
        </p:nvPicPr>
        <p:blipFill>
          <a:blip r:embed="rId2"/>
          <a:stretch>
            <a:fillRect/>
          </a:stretch>
        </p:blipFill>
        <p:spPr>
          <a:xfrm>
            <a:off x="11988800" y="190500"/>
            <a:ext cx="12700" cy="12700"/>
          </a:xfrm>
          <a:prstGeom prst="rect">
            <a:avLst/>
          </a:prstGeom>
        </p:spPr>
      </p:pic>
    </p:spTree>
    <p:extLst>
      <p:ext uri="{BB962C8B-B14F-4D97-AF65-F5344CB8AC3E}">
        <p14:creationId xmlns:p14="http://schemas.microsoft.com/office/powerpoint/2010/main" val="498237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1B59F-A7DA-4254-B4E2-0BCCA4EF6CFD}"/>
              </a:ext>
            </a:extLst>
          </p:cNvPr>
          <p:cNvSpPr>
            <a:spLocks noGrp="1"/>
          </p:cNvSpPr>
          <p:nvPr>
            <p:ph type="title"/>
          </p:nvPr>
        </p:nvSpPr>
        <p:spPr/>
        <p:txBody>
          <a:bodyPr>
            <a:normAutofit/>
          </a:bodyPr>
          <a:lstStyle/>
          <a:p>
            <a:r>
              <a:rPr lang="ja-JP" altLang="en-US" sz="2800" dirty="0"/>
              <a:t>ウェブ（</a:t>
            </a:r>
            <a:r>
              <a:rPr lang="en-US" altLang="ja-JP" sz="2800" dirty="0"/>
              <a:t>World Wide Web</a:t>
            </a:r>
            <a:r>
              <a:rPr lang="ja-JP" altLang="en-US" sz="2800" dirty="0"/>
              <a:t>）の仕組み（</a:t>
            </a:r>
            <a:r>
              <a:rPr lang="en-US" altLang="ja-JP" sz="2800" dirty="0"/>
              <a:t>8</a:t>
            </a:r>
            <a:r>
              <a:rPr lang="ja-JP" altLang="en-US" sz="2800" dirty="0"/>
              <a:t>）</a:t>
            </a:r>
            <a:br>
              <a:rPr lang="en-US" altLang="ja-JP" sz="2800" dirty="0"/>
            </a:br>
            <a:r>
              <a:rPr lang="en-US" altLang="ja-JP" dirty="0"/>
              <a:t>AJAX</a:t>
            </a:r>
            <a:endParaRPr lang="ja-JP" altLang="en-US" dirty="0"/>
          </a:p>
        </p:txBody>
      </p:sp>
      <p:sp>
        <p:nvSpPr>
          <p:cNvPr id="5" name="コンテンツ プレースホルダー 4">
            <a:extLst>
              <a:ext uri="{FF2B5EF4-FFF2-40B4-BE49-F238E27FC236}">
                <a16:creationId xmlns:a16="http://schemas.microsoft.com/office/drawing/2014/main" id="{F04537E9-E31E-4813-A6E3-3DCDBF1128E9}"/>
              </a:ext>
            </a:extLst>
          </p:cNvPr>
          <p:cNvSpPr>
            <a:spLocks noGrp="1"/>
          </p:cNvSpPr>
          <p:nvPr>
            <p:ph sz="quarter" idx="13"/>
          </p:nvPr>
        </p:nvSpPr>
        <p:spPr>
          <a:xfrm>
            <a:off x="5785631" y="1224000"/>
            <a:ext cx="5948006" cy="5256000"/>
          </a:xfrm>
        </p:spPr>
        <p:txBody>
          <a:bodyPr/>
          <a:lstStyle/>
          <a:p>
            <a:r>
              <a:rPr lang="ja-JP" altLang="en-US" dirty="0"/>
              <a:t>スクリプト（ページ内で動作するプログラム）を利用して、サーバへの通信を行い、データを取得する手法。</a:t>
            </a:r>
            <a:endParaRPr lang="en-US" altLang="ja-JP" dirty="0"/>
          </a:p>
          <a:p>
            <a:r>
              <a:rPr kumimoji="1" lang="ja-JP" altLang="en-US" dirty="0"/>
              <a:t>例えば、ボタン操作に応じて画面の一部を書き換えたりする際に使用する。</a:t>
            </a:r>
          </a:p>
        </p:txBody>
      </p:sp>
      <p:sp>
        <p:nvSpPr>
          <p:cNvPr id="6" name="スライド番号プレースホルダー 5">
            <a:extLst>
              <a:ext uri="{FF2B5EF4-FFF2-40B4-BE49-F238E27FC236}">
                <a16:creationId xmlns:a16="http://schemas.microsoft.com/office/drawing/2014/main" id="{D2B1B1CB-19A8-450D-909D-C8FD6F0378C9}"/>
              </a:ext>
            </a:extLst>
          </p:cNvPr>
          <p:cNvSpPr>
            <a:spLocks noGrp="1"/>
          </p:cNvSpPr>
          <p:nvPr>
            <p:ph type="sldNum" sz="quarter" idx="12"/>
          </p:nvPr>
        </p:nvSpPr>
        <p:spPr/>
        <p:txBody>
          <a:bodyPr/>
          <a:lstStyle/>
          <a:p>
            <a:fld id="{3DF5FC44-9AB5-4F09-BB07-C5E1012D5340}" type="slidenum">
              <a:rPr lang="ja-JP" altLang="en-US" smtClean="0"/>
              <a:pPr/>
              <a:t>10</a:t>
            </a:fld>
            <a:endParaRPr lang="ja-JP" altLang="en-US"/>
          </a:p>
        </p:txBody>
      </p:sp>
      <p:pic>
        <p:nvPicPr>
          <p:cNvPr id="9" name="図 8">
            <a:extLst>
              <a:ext uri="{FF2B5EF4-FFF2-40B4-BE49-F238E27FC236}">
                <a16:creationId xmlns:a16="http://schemas.microsoft.com/office/drawing/2014/main" id="{65BA7A67-E72E-4B6C-8558-A1A35D78B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637" y="1316959"/>
            <a:ext cx="3850252" cy="4812815"/>
          </a:xfrm>
          <a:prstGeom prst="rect">
            <a:avLst/>
          </a:prstGeom>
          <a:effectLst>
            <a:outerShdw blurRad="101600" dist="50800" dir="2700000" algn="tl" rotWithShape="0">
              <a:prstClr val="black">
                <a:alpha val="40000"/>
              </a:prstClr>
            </a:outerShdw>
          </a:effectLst>
        </p:spPr>
      </p:pic>
      <p:sp>
        <p:nvSpPr>
          <p:cNvPr id="12" name="吹き出し: 四角形 11">
            <a:extLst>
              <a:ext uri="{FF2B5EF4-FFF2-40B4-BE49-F238E27FC236}">
                <a16:creationId xmlns:a16="http://schemas.microsoft.com/office/drawing/2014/main" id="{642DAB19-F694-4FFE-95C8-4A72510CA29F}"/>
              </a:ext>
            </a:extLst>
          </p:cNvPr>
          <p:cNvSpPr/>
          <p:nvPr/>
        </p:nvSpPr>
        <p:spPr>
          <a:xfrm>
            <a:off x="5173165" y="4124915"/>
            <a:ext cx="5948006" cy="1338105"/>
          </a:xfrm>
          <a:prstGeom prst="wedgeRectCallout">
            <a:avLst>
              <a:gd name="adj1" fmla="val -61569"/>
              <a:gd name="adj2" fmla="val -4015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108000" rtlCol="0" anchor="ctr">
            <a:spAutoFit/>
          </a:bodyPr>
          <a:lstStyle/>
          <a:p>
            <a:pPr algn="just">
              <a:lnSpc>
                <a:spcPct val="150000"/>
              </a:lnSpc>
            </a:pPr>
            <a:r>
              <a:rPr kumimoji="1" lang="ja-JP" altLang="en-US" dirty="0">
                <a:solidFill>
                  <a:schemeClr val="accent1"/>
                </a:solidFill>
              </a:rPr>
              <a:t>ボタンを押すと、画面は切り替えずにサーバに対して通信を行い、結果を受け取って右上のカート表示を書き換えている。</a:t>
            </a:r>
          </a:p>
        </p:txBody>
      </p:sp>
      <p:pic>
        <p:nvPicPr>
          <p:cNvPr id="21" name="____label____106">
            <a:extLst>
              <a:ext uri="{FF2B5EF4-FFF2-40B4-BE49-F238E27FC236}">
                <a16:creationId xmlns:a16="http://schemas.microsoft.com/office/drawing/2014/main" id="{34F020CE-C1E1-453A-97BD-57B339A52E9C}"/>
              </a:ext>
            </a:extLst>
          </p:cNvPr>
          <p:cNvPicPr>
            <a:picLocks/>
          </p:cNvPicPr>
          <p:nvPr/>
        </p:nvPicPr>
        <p:blipFill>
          <a:blip r:embed="rId4"/>
          <a:stretch>
            <a:fillRect/>
          </a:stretch>
        </p:blipFill>
        <p:spPr>
          <a:xfrm>
            <a:off x="11988800" y="190500"/>
            <a:ext cx="12700" cy="12700"/>
          </a:xfrm>
          <a:prstGeom prst="rect">
            <a:avLst/>
          </a:prstGeom>
        </p:spPr>
      </p:pic>
    </p:spTree>
    <p:extLst>
      <p:ext uri="{BB962C8B-B14F-4D97-AF65-F5344CB8AC3E}">
        <p14:creationId xmlns:p14="http://schemas.microsoft.com/office/powerpoint/2010/main" val="169857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215DD-CBB1-42FE-BFBA-998EFD37F29E}"/>
              </a:ext>
            </a:extLst>
          </p:cNvPr>
          <p:cNvSpPr>
            <a:spLocks noGrp="1"/>
          </p:cNvSpPr>
          <p:nvPr>
            <p:ph type="title"/>
          </p:nvPr>
        </p:nvSpPr>
        <p:spPr>
          <a:xfrm>
            <a:off x="1676400" y="0"/>
            <a:ext cx="10515600" cy="1079500"/>
          </a:xfrm>
        </p:spPr>
        <p:txBody>
          <a:bodyPr>
            <a:normAutofit/>
          </a:bodyPr>
          <a:lstStyle/>
          <a:p>
            <a:r>
              <a:rPr lang="ja-JP" altLang="en-US" sz="2800" dirty="0"/>
              <a:t>ウェブ（</a:t>
            </a:r>
            <a:r>
              <a:rPr lang="en-US" altLang="ja-JP" sz="2800" dirty="0"/>
              <a:t>World Wide Web</a:t>
            </a:r>
            <a:r>
              <a:rPr lang="ja-JP" altLang="en-US" sz="2800" dirty="0"/>
              <a:t>）の仕組み（</a:t>
            </a:r>
            <a:r>
              <a:rPr lang="en-US" altLang="ja-JP" sz="2800" dirty="0"/>
              <a:t>9</a:t>
            </a:r>
            <a:r>
              <a:rPr lang="ja-JP" altLang="en-US" sz="2800" dirty="0"/>
              <a:t>）</a:t>
            </a:r>
            <a:br>
              <a:rPr lang="en-US" altLang="ja-JP" sz="2800" dirty="0"/>
            </a:br>
            <a:r>
              <a:rPr lang="en-US" altLang="ja-JP" dirty="0"/>
              <a:t>Cookie</a:t>
            </a:r>
            <a:endParaRPr kumimoji="1" lang="ja-JP" altLang="en-US" dirty="0"/>
          </a:p>
        </p:txBody>
      </p:sp>
      <p:sp>
        <p:nvSpPr>
          <p:cNvPr id="3" name="スライド番号プレースホルダー 2">
            <a:extLst>
              <a:ext uri="{FF2B5EF4-FFF2-40B4-BE49-F238E27FC236}">
                <a16:creationId xmlns:a16="http://schemas.microsoft.com/office/drawing/2014/main" id="{7414EEC9-E9EF-4B7B-8FB8-132451745E57}"/>
              </a:ext>
            </a:extLst>
          </p:cNvPr>
          <p:cNvSpPr>
            <a:spLocks noGrp="1"/>
          </p:cNvSpPr>
          <p:nvPr>
            <p:ph type="sldNum" sz="quarter" idx="12"/>
          </p:nvPr>
        </p:nvSpPr>
        <p:spPr/>
        <p:txBody>
          <a:bodyPr/>
          <a:lstStyle/>
          <a:p>
            <a:fld id="{3DF5FC44-9AB5-4F09-BB07-C5E1012D5340}" type="slidenum">
              <a:rPr lang="ja-JP" altLang="en-US" smtClean="0"/>
              <a:pPr/>
              <a:t>11</a:t>
            </a:fld>
            <a:endParaRPr lang="ja-JP" altLang="en-US"/>
          </a:p>
        </p:txBody>
      </p:sp>
      <p:sp>
        <p:nvSpPr>
          <p:cNvPr id="4" name="コンテンツ プレースホルダー 3">
            <a:extLst>
              <a:ext uri="{FF2B5EF4-FFF2-40B4-BE49-F238E27FC236}">
                <a16:creationId xmlns:a16="http://schemas.microsoft.com/office/drawing/2014/main" id="{AFDBAC4D-76E1-499F-A662-9EEA2EB2724D}"/>
              </a:ext>
            </a:extLst>
          </p:cNvPr>
          <p:cNvSpPr>
            <a:spLocks noGrp="1"/>
          </p:cNvSpPr>
          <p:nvPr>
            <p:ph sz="quarter" idx="13"/>
          </p:nvPr>
        </p:nvSpPr>
        <p:spPr>
          <a:xfrm>
            <a:off x="732000" y="1224000"/>
            <a:ext cx="4503115" cy="5256000"/>
          </a:xfrm>
        </p:spPr>
        <p:txBody>
          <a:bodyPr>
            <a:normAutofit fontScale="92500"/>
          </a:bodyPr>
          <a:lstStyle/>
          <a:p>
            <a:r>
              <a:rPr kumimoji="1" lang="ja-JP" altLang="en-US" dirty="0"/>
              <a:t>同じ人が、別の画面に移動する際に状態を引き継ぐ必要がある</a:t>
            </a:r>
            <a:endParaRPr kumimoji="1" lang="en-US" altLang="ja-JP" dirty="0"/>
          </a:p>
          <a:p>
            <a:pPr lvl="1"/>
            <a:r>
              <a:rPr kumimoji="1" lang="en-US" altLang="ja-JP" dirty="0"/>
              <a:t>HTTP</a:t>
            </a:r>
            <a:r>
              <a:rPr kumimoji="1" lang="ja-JP" altLang="en-US" dirty="0"/>
              <a:t>はリクエスト・レスポンス１セットで完結</a:t>
            </a:r>
            <a:endParaRPr kumimoji="1" lang="en-US" altLang="ja-JP" dirty="0"/>
          </a:p>
          <a:p>
            <a:pPr lvl="1"/>
            <a:r>
              <a:rPr lang="ja-JP" altLang="en-US" dirty="0"/>
              <a:t>途中で別の人がリクエストしてきたら、区別しないと</a:t>
            </a:r>
            <a:endParaRPr lang="en-US" altLang="ja-JP" dirty="0"/>
          </a:p>
          <a:p>
            <a:r>
              <a:rPr kumimoji="1" lang="ja-JP" altLang="en-US" dirty="0"/>
              <a:t>“</a:t>
            </a:r>
            <a:r>
              <a:rPr kumimoji="1" lang="en-US" altLang="ja-JP" dirty="0"/>
              <a:t>Cookie</a:t>
            </a:r>
            <a:r>
              <a:rPr kumimoji="1" lang="ja-JP" altLang="en-US" dirty="0"/>
              <a:t>”を利用することで解決</a:t>
            </a:r>
            <a:endParaRPr kumimoji="1" lang="en-US" altLang="ja-JP" dirty="0"/>
          </a:p>
          <a:p>
            <a:pPr lvl="1"/>
            <a:r>
              <a:rPr kumimoji="1" lang="ja-JP" altLang="en-US" dirty="0"/>
              <a:t>サーバが</a:t>
            </a:r>
            <a:r>
              <a:rPr kumimoji="1" lang="ja-JP" altLang="en-US" u="sng" dirty="0"/>
              <a:t>レスポンス</a:t>
            </a:r>
            <a:r>
              <a:rPr lang="ja-JP" altLang="en-US" u="sng" dirty="0"/>
              <a:t>時</a:t>
            </a:r>
            <a:r>
              <a:rPr lang="ja-JP" altLang="en-US" dirty="0"/>
              <a:t>に“</a:t>
            </a:r>
            <a:r>
              <a:rPr lang="en-US" altLang="ja-JP" dirty="0"/>
              <a:t>Cookie</a:t>
            </a:r>
            <a:r>
              <a:rPr lang="ja-JP" altLang="en-US" dirty="0"/>
              <a:t>”を送信</a:t>
            </a:r>
            <a:endParaRPr kumimoji="1" lang="en-US" altLang="ja-JP" dirty="0"/>
          </a:p>
          <a:p>
            <a:pPr lvl="1"/>
            <a:r>
              <a:rPr kumimoji="1" lang="ja-JP" altLang="en-US" dirty="0"/>
              <a:t>ブラウザは次以降の</a:t>
            </a:r>
            <a:r>
              <a:rPr kumimoji="1" lang="ja-JP" altLang="en-US" u="sng" dirty="0"/>
              <a:t>リクエスト</a:t>
            </a:r>
            <a:r>
              <a:rPr lang="ja-JP" altLang="en-US" u="sng" dirty="0"/>
              <a:t>で</a:t>
            </a:r>
            <a:r>
              <a:rPr lang="ja-JP" altLang="en-US" dirty="0"/>
              <a:t>その“</a:t>
            </a:r>
            <a:r>
              <a:rPr lang="en-US" altLang="ja-JP" dirty="0"/>
              <a:t>Cookie</a:t>
            </a:r>
            <a:r>
              <a:rPr lang="ja-JP" altLang="en-US" dirty="0"/>
              <a:t>”の</a:t>
            </a:r>
            <a:r>
              <a:rPr kumimoji="1" lang="ja-JP" altLang="en-US" dirty="0"/>
              <a:t>値も送信</a:t>
            </a:r>
          </a:p>
        </p:txBody>
      </p:sp>
      <p:pic>
        <p:nvPicPr>
          <p:cNvPr id="5" name="Picture 2" descr="computer_search_kensaku.png (783Ã757)">
            <a:extLst>
              <a:ext uri="{FF2B5EF4-FFF2-40B4-BE49-F238E27FC236}">
                <a16:creationId xmlns:a16="http://schemas.microsoft.com/office/drawing/2014/main" id="{640DD5A3-50E4-42F8-904C-04232B8E7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722" y="3364826"/>
            <a:ext cx="2542200" cy="245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mputer_server1.png (662Ã782)">
            <a:extLst>
              <a:ext uri="{FF2B5EF4-FFF2-40B4-BE49-F238E27FC236}">
                <a16:creationId xmlns:a16="http://schemas.microsoft.com/office/drawing/2014/main" id="{2B3379A3-E3BA-47EC-851A-19FF6B3CF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665" y="1224000"/>
            <a:ext cx="1646726" cy="19452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yajirushi01_yuruyaka.png (525Ã404)">
            <a:extLst>
              <a:ext uri="{FF2B5EF4-FFF2-40B4-BE49-F238E27FC236}">
                <a16:creationId xmlns:a16="http://schemas.microsoft.com/office/drawing/2014/main" id="{A0016430-5C91-4CB9-87CE-7FDA53C52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016646" flipH="1">
            <a:off x="7356962" y="2700856"/>
            <a:ext cx="1558758" cy="9603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yajirushi01_yuruyaka.png (525Ã404)">
            <a:extLst>
              <a:ext uri="{FF2B5EF4-FFF2-40B4-BE49-F238E27FC236}">
                <a16:creationId xmlns:a16="http://schemas.microsoft.com/office/drawing/2014/main" id="{AA0B1511-2DA1-4CF8-8DFC-6729CDB12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7059379" flipH="1">
            <a:off x="7813461" y="4068992"/>
            <a:ext cx="2293611" cy="96030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2.bp.blogspot.com/--xmYX8jMJI4/VGLMp1CWF_I/AAAAAAAApDk/Kh-Mbg9Cm-E/s800/smartphone4_woman.png">
            <a:extLst>
              <a:ext uri="{FF2B5EF4-FFF2-40B4-BE49-F238E27FC236}">
                <a16:creationId xmlns:a16="http://schemas.microsoft.com/office/drawing/2014/main" id="{42CA13F5-7588-45D0-B152-A019EDE884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73445" y="2958421"/>
            <a:ext cx="1424958" cy="21226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2.bp.blogspot.com/-milhj_A_2_A/VCkbviAAi2I/AAAAAAAAnMA/NnkKhnS9yak/s800/yajirushi03_tobidashi.png">
            <a:extLst>
              <a:ext uri="{FF2B5EF4-FFF2-40B4-BE49-F238E27FC236}">
                <a16:creationId xmlns:a16="http://schemas.microsoft.com/office/drawing/2014/main" id="{8FE68368-6A09-46A3-BDE7-B24A57E7E8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4896259">
            <a:off x="10114950" y="2409604"/>
            <a:ext cx="1045630" cy="79322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2.bp.blogspot.com/-milhj_A_2_A/VCkbviAAi2I/AAAAAAAAnMA/NnkKhnS9yak/s800/yajirushi03_tobidashi.png">
            <a:extLst>
              <a:ext uri="{FF2B5EF4-FFF2-40B4-BE49-F238E27FC236}">
                <a16:creationId xmlns:a16="http://schemas.microsoft.com/office/drawing/2014/main" id="{C3AD7662-2490-46C5-9979-5B3A214218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785560" flipV="1">
            <a:off x="7001061" y="2040880"/>
            <a:ext cx="1819139" cy="128505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2.bp.blogspot.com/-milhj_A_2_A/VCkbviAAi2I/AAAAAAAAnMA/NnkKhnS9yak/s800/yajirushi03_tobidashi.png">
            <a:extLst>
              <a:ext uri="{FF2B5EF4-FFF2-40B4-BE49-F238E27FC236}">
                <a16:creationId xmlns:a16="http://schemas.microsoft.com/office/drawing/2014/main" id="{22836D6F-7B4F-4FA7-8E51-7E421C1E14A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6115880" flipV="1">
            <a:off x="7873853" y="3574047"/>
            <a:ext cx="1493569" cy="9338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yajirushi01_yuruyaka.png (525Ã404)">
            <a:extLst>
              <a:ext uri="{FF2B5EF4-FFF2-40B4-BE49-F238E27FC236}">
                <a16:creationId xmlns:a16="http://schemas.microsoft.com/office/drawing/2014/main" id="{1AE5A49B-52DD-4C95-B5F6-76F5ED7CA4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967730">
            <a:off x="9843591" y="2899633"/>
            <a:ext cx="1088711" cy="960307"/>
          </a:xfrm>
          <a:prstGeom prst="rect">
            <a:avLst/>
          </a:prstGeom>
          <a:noFill/>
          <a:extLst>
            <a:ext uri="{909E8E84-426E-40DD-AFC4-6F175D3DCCD1}">
              <a14:hiddenFill xmlns:a14="http://schemas.microsoft.com/office/drawing/2010/main">
                <a:solidFill>
                  <a:srgbClr val="FFFFFF"/>
                </a:solidFill>
              </a14:hiddenFill>
            </a:ext>
          </a:extLst>
        </p:spPr>
      </p:pic>
      <p:sp>
        <p:nvSpPr>
          <p:cNvPr id="12" name="吹き出し: 円形 11">
            <a:extLst>
              <a:ext uri="{FF2B5EF4-FFF2-40B4-BE49-F238E27FC236}">
                <a16:creationId xmlns:a16="http://schemas.microsoft.com/office/drawing/2014/main" id="{76443516-6E7D-474E-8DC3-42EE1EBF3DD2}"/>
              </a:ext>
            </a:extLst>
          </p:cNvPr>
          <p:cNvSpPr/>
          <p:nvPr/>
        </p:nvSpPr>
        <p:spPr>
          <a:xfrm>
            <a:off x="5349030" y="1886279"/>
            <a:ext cx="2209170" cy="1079500"/>
          </a:xfrm>
          <a:prstGeom prst="wedgeEllipseCallout">
            <a:avLst>
              <a:gd name="adj1" fmla="val 52744"/>
              <a:gd name="adj2" fmla="val 24997"/>
            </a:avLst>
          </a:prstGeom>
          <a:solidFill>
            <a:srgbClr val="7FB74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dirty="0">
                <a:solidFill>
                  <a:schemeClr val="bg1"/>
                </a:solidFill>
                <a:latin typeface="+mj-ea"/>
                <a:ea typeface="+mj-ea"/>
              </a:rPr>
              <a:t>商品を</a:t>
            </a:r>
            <a:br>
              <a:rPr kumimoji="1" lang="en-US" altLang="ja-JP" dirty="0">
                <a:solidFill>
                  <a:schemeClr val="bg1"/>
                </a:solidFill>
                <a:latin typeface="+mj-ea"/>
                <a:ea typeface="+mj-ea"/>
              </a:rPr>
            </a:br>
            <a:r>
              <a:rPr kumimoji="1" lang="ja-JP" altLang="en-US" dirty="0">
                <a:solidFill>
                  <a:schemeClr val="bg1"/>
                </a:solidFill>
                <a:latin typeface="+mj-ea"/>
                <a:ea typeface="+mj-ea"/>
              </a:rPr>
              <a:t>カートに追加</a:t>
            </a:r>
          </a:p>
        </p:txBody>
      </p:sp>
      <p:sp>
        <p:nvSpPr>
          <p:cNvPr id="17" name="吹き出し: 円形 16">
            <a:extLst>
              <a:ext uri="{FF2B5EF4-FFF2-40B4-BE49-F238E27FC236}">
                <a16:creationId xmlns:a16="http://schemas.microsoft.com/office/drawing/2014/main" id="{83519711-8122-4E14-B9C7-DC11B0157937}"/>
              </a:ext>
            </a:extLst>
          </p:cNvPr>
          <p:cNvSpPr/>
          <p:nvPr/>
        </p:nvSpPr>
        <p:spPr>
          <a:xfrm>
            <a:off x="7082311" y="5822816"/>
            <a:ext cx="3452326" cy="916218"/>
          </a:xfrm>
          <a:prstGeom prst="wedgeEllipseCallout">
            <a:avLst>
              <a:gd name="adj1" fmla="val -4661"/>
              <a:gd name="adj2" fmla="val -70069"/>
            </a:avLst>
          </a:prstGeom>
          <a:solidFill>
            <a:srgbClr val="7FB7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mj-ea"/>
                <a:ea typeface="+mj-ea"/>
              </a:rPr>
              <a:t>カート画面を見ると</a:t>
            </a:r>
            <a:r>
              <a:rPr lang="ja-JP" altLang="en-US" dirty="0">
                <a:solidFill>
                  <a:schemeClr val="bg1"/>
                </a:solidFill>
                <a:latin typeface="+mj-ea"/>
                <a:ea typeface="+mj-ea"/>
              </a:rPr>
              <a:t>商品が入っている</a:t>
            </a:r>
            <a:endParaRPr kumimoji="1" lang="ja-JP" altLang="en-US" dirty="0">
              <a:solidFill>
                <a:schemeClr val="bg1"/>
              </a:solidFill>
              <a:latin typeface="+mj-ea"/>
              <a:ea typeface="+mj-ea"/>
            </a:endParaRPr>
          </a:p>
        </p:txBody>
      </p:sp>
      <p:sp>
        <p:nvSpPr>
          <p:cNvPr id="18" name="吹き出し: 円形 17">
            <a:extLst>
              <a:ext uri="{FF2B5EF4-FFF2-40B4-BE49-F238E27FC236}">
                <a16:creationId xmlns:a16="http://schemas.microsoft.com/office/drawing/2014/main" id="{5E80EE7F-E779-4702-90D8-72B330729009}"/>
              </a:ext>
            </a:extLst>
          </p:cNvPr>
          <p:cNvSpPr/>
          <p:nvPr/>
        </p:nvSpPr>
        <p:spPr>
          <a:xfrm>
            <a:off x="10258347" y="1546662"/>
            <a:ext cx="1882811" cy="916218"/>
          </a:xfrm>
          <a:prstGeom prst="wedgeEllipseCallout">
            <a:avLst>
              <a:gd name="adj1" fmla="val -26136"/>
              <a:gd name="adj2" fmla="val 60963"/>
            </a:avLst>
          </a:prstGeom>
          <a:solidFill>
            <a:srgbClr val="4B51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bg1"/>
                </a:solidFill>
                <a:latin typeface="+mj-ea"/>
                <a:ea typeface="+mj-ea"/>
              </a:rPr>
              <a:t>別の人の</a:t>
            </a:r>
            <a:br>
              <a:rPr kumimoji="1" lang="en-US" altLang="ja-JP" dirty="0">
                <a:solidFill>
                  <a:schemeClr val="bg1"/>
                </a:solidFill>
                <a:latin typeface="+mj-ea"/>
                <a:ea typeface="+mj-ea"/>
              </a:rPr>
            </a:br>
            <a:r>
              <a:rPr kumimoji="1" lang="ja-JP" altLang="en-US" dirty="0">
                <a:solidFill>
                  <a:schemeClr val="bg1"/>
                </a:solidFill>
                <a:latin typeface="+mj-ea"/>
                <a:ea typeface="+mj-ea"/>
              </a:rPr>
              <a:t>リクエスト</a:t>
            </a:r>
          </a:p>
        </p:txBody>
      </p:sp>
      <p:pic>
        <p:nvPicPr>
          <p:cNvPr id="1026" name="Picture 2" descr="https://4.bp.blogspot.com/-hpQaRcAmu4s/VCkby8HEg8I/AAAAAAAAnM0/mC-4Lz14WiQ/s800/yajirushi12_left_right.png">
            <a:extLst>
              <a:ext uri="{FF2B5EF4-FFF2-40B4-BE49-F238E27FC236}">
                <a16:creationId xmlns:a16="http://schemas.microsoft.com/office/drawing/2014/main" id="{A1C09E6D-2FD8-4F42-853B-E16CB65248B9}"/>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9418380">
            <a:off x="9404473" y="3363004"/>
            <a:ext cx="1046254" cy="131639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a:extLst>
              <a:ext uri="{FF2B5EF4-FFF2-40B4-BE49-F238E27FC236}">
                <a16:creationId xmlns:a16="http://schemas.microsoft.com/office/drawing/2014/main" id="{7DEDA053-AF1B-4F87-856C-6501284C071D}"/>
              </a:ext>
            </a:extLst>
          </p:cNvPr>
          <p:cNvSpPr/>
          <p:nvPr/>
        </p:nvSpPr>
        <p:spPr>
          <a:xfrm>
            <a:off x="8592970" y="4520747"/>
            <a:ext cx="3076569" cy="830997"/>
          </a:xfrm>
          <a:prstGeom prst="rect">
            <a:avLst/>
          </a:prstGeom>
        </p:spPr>
        <p:txBody>
          <a:bodyPr wrap="square">
            <a:spAutoFit/>
          </a:bodyPr>
          <a:lstStyle/>
          <a:p>
            <a:pPr algn="ctr"/>
            <a:r>
              <a:rPr lang="ja-JP" altLang="en-US" sz="2400" dirty="0">
                <a:solidFill>
                  <a:srgbClr val="7A7A7A"/>
                </a:solidFill>
                <a:latin typeface="+mj-ea"/>
                <a:ea typeface="+mj-ea"/>
              </a:rPr>
              <a:t>どのように</a:t>
            </a:r>
            <a:br>
              <a:rPr lang="en-US" altLang="ja-JP" sz="2400" dirty="0">
                <a:solidFill>
                  <a:srgbClr val="7A7A7A"/>
                </a:solidFill>
                <a:latin typeface="+mj-ea"/>
                <a:ea typeface="+mj-ea"/>
              </a:rPr>
            </a:br>
            <a:r>
              <a:rPr lang="ja-JP" altLang="en-US" sz="2400" dirty="0">
                <a:solidFill>
                  <a:srgbClr val="7A7A7A"/>
                </a:solidFill>
                <a:latin typeface="+mj-ea"/>
                <a:ea typeface="+mj-ea"/>
              </a:rPr>
              <a:t>区別するか</a:t>
            </a:r>
          </a:p>
        </p:txBody>
      </p:sp>
      <p:pic>
        <p:nvPicPr>
          <p:cNvPr id="30" name="____label____107">
            <a:extLst>
              <a:ext uri="{FF2B5EF4-FFF2-40B4-BE49-F238E27FC236}">
                <a16:creationId xmlns:a16="http://schemas.microsoft.com/office/drawing/2014/main" id="{A010CEBA-DC37-46BF-B880-EA951416CC23}"/>
              </a:ext>
            </a:extLst>
          </p:cNvPr>
          <p:cNvPicPr>
            <a:picLocks/>
          </p:cNvPicPr>
          <p:nvPr/>
        </p:nvPicPr>
        <p:blipFill>
          <a:blip r:embed="rId13"/>
          <a:stretch>
            <a:fillRect/>
          </a:stretch>
        </p:blipFill>
        <p:spPr>
          <a:xfrm>
            <a:off x="11988800" y="190500"/>
            <a:ext cx="12700" cy="12700"/>
          </a:xfrm>
          <a:prstGeom prst="rect">
            <a:avLst/>
          </a:prstGeom>
        </p:spPr>
      </p:pic>
    </p:spTree>
    <p:extLst>
      <p:ext uri="{BB962C8B-B14F-4D97-AF65-F5344CB8AC3E}">
        <p14:creationId xmlns:p14="http://schemas.microsoft.com/office/powerpoint/2010/main" val="675867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5215DD-CBB1-42FE-BFBA-998EFD37F29E}"/>
              </a:ext>
            </a:extLst>
          </p:cNvPr>
          <p:cNvSpPr>
            <a:spLocks noGrp="1"/>
          </p:cNvSpPr>
          <p:nvPr>
            <p:ph type="title"/>
          </p:nvPr>
        </p:nvSpPr>
        <p:spPr/>
        <p:txBody>
          <a:bodyPr>
            <a:normAutofit/>
          </a:bodyPr>
          <a:lstStyle/>
          <a:p>
            <a:r>
              <a:rPr lang="ja-JP" altLang="en-US" sz="2800" dirty="0"/>
              <a:t>ウェブ（</a:t>
            </a:r>
            <a:r>
              <a:rPr lang="en-US" altLang="ja-JP" sz="2800" dirty="0"/>
              <a:t>World Wide Web</a:t>
            </a:r>
            <a:r>
              <a:rPr lang="ja-JP" altLang="en-US" sz="2800" dirty="0"/>
              <a:t>）の仕組み（</a:t>
            </a:r>
            <a:r>
              <a:rPr lang="en-US" altLang="ja-JP" sz="2800" dirty="0"/>
              <a:t>10</a:t>
            </a:r>
            <a:r>
              <a:rPr lang="ja-JP" altLang="en-US" sz="2800" dirty="0"/>
              <a:t>）</a:t>
            </a:r>
            <a:br>
              <a:rPr lang="en-US" altLang="ja-JP" sz="2800" dirty="0"/>
            </a:br>
            <a:r>
              <a:rPr lang="ja-JP" altLang="en-US" dirty="0"/>
              <a:t>セッション</a:t>
            </a:r>
            <a:endParaRPr kumimoji="1" lang="ja-JP" altLang="en-US" dirty="0"/>
          </a:p>
        </p:txBody>
      </p:sp>
      <p:sp>
        <p:nvSpPr>
          <p:cNvPr id="3" name="スライド番号プレースホルダー 2">
            <a:extLst>
              <a:ext uri="{FF2B5EF4-FFF2-40B4-BE49-F238E27FC236}">
                <a16:creationId xmlns:a16="http://schemas.microsoft.com/office/drawing/2014/main" id="{7414EEC9-E9EF-4B7B-8FB8-132451745E57}"/>
              </a:ext>
            </a:extLst>
          </p:cNvPr>
          <p:cNvSpPr>
            <a:spLocks noGrp="1"/>
          </p:cNvSpPr>
          <p:nvPr>
            <p:ph type="sldNum" sz="quarter" idx="12"/>
          </p:nvPr>
        </p:nvSpPr>
        <p:spPr/>
        <p:txBody>
          <a:bodyPr/>
          <a:lstStyle/>
          <a:p>
            <a:fld id="{3DF5FC44-9AB5-4F09-BB07-C5E1012D5340}" type="slidenum">
              <a:rPr lang="ja-JP" altLang="en-US" smtClean="0"/>
              <a:pPr/>
              <a:t>12</a:t>
            </a:fld>
            <a:endParaRPr lang="ja-JP" altLang="en-US"/>
          </a:p>
        </p:txBody>
      </p:sp>
      <p:sp>
        <p:nvSpPr>
          <p:cNvPr id="4" name="コンテンツ プレースホルダー 3">
            <a:extLst>
              <a:ext uri="{FF2B5EF4-FFF2-40B4-BE49-F238E27FC236}">
                <a16:creationId xmlns:a16="http://schemas.microsoft.com/office/drawing/2014/main" id="{AFDBAC4D-76E1-499F-A662-9EEA2EB2724D}"/>
              </a:ext>
            </a:extLst>
          </p:cNvPr>
          <p:cNvSpPr>
            <a:spLocks noGrp="1"/>
          </p:cNvSpPr>
          <p:nvPr>
            <p:ph sz="quarter" idx="13"/>
          </p:nvPr>
        </p:nvSpPr>
        <p:spPr>
          <a:xfrm>
            <a:off x="732000" y="1224000"/>
            <a:ext cx="5948718" cy="5256000"/>
          </a:xfrm>
        </p:spPr>
        <p:txBody>
          <a:bodyPr>
            <a:normAutofit fontScale="85000" lnSpcReduction="20000"/>
          </a:bodyPr>
          <a:lstStyle/>
          <a:p>
            <a:r>
              <a:rPr lang="en-US" altLang="ja-JP" dirty="0"/>
              <a:t>Cookie</a:t>
            </a:r>
            <a:r>
              <a:rPr lang="ja-JP" altLang="en-US" dirty="0"/>
              <a:t>を利用することで、ユーザのアクセスを識別し続けることができる</a:t>
            </a:r>
            <a:endParaRPr lang="en-US" altLang="ja-JP" dirty="0"/>
          </a:p>
          <a:p>
            <a:pPr marL="914400" lvl="1" indent="-457200">
              <a:buFont typeface="+mj-lt"/>
              <a:buAutoNum type="arabicPeriod"/>
            </a:pPr>
            <a:r>
              <a:rPr lang="ja-JP" altLang="en-US" dirty="0"/>
              <a:t>サーバは、ユーザの最初のアクセス時に「セッション</a:t>
            </a:r>
            <a:r>
              <a:rPr lang="en-US" altLang="ja-JP" dirty="0"/>
              <a:t>ID</a:t>
            </a:r>
            <a:r>
              <a:rPr lang="ja-JP" altLang="en-US" dirty="0"/>
              <a:t>」と呼ばれる</a:t>
            </a:r>
            <a:r>
              <a:rPr lang="en-US" altLang="ja-JP" dirty="0"/>
              <a:t>Cookie</a:t>
            </a:r>
            <a:r>
              <a:rPr lang="ja-JP" altLang="en-US" dirty="0"/>
              <a:t>をレスポンスで返す</a:t>
            </a:r>
            <a:endParaRPr lang="en-US" altLang="ja-JP" dirty="0"/>
          </a:p>
          <a:p>
            <a:pPr lvl="2"/>
            <a:r>
              <a:rPr lang="ja-JP" altLang="en-US" dirty="0"/>
              <a:t>すでにセッション</a:t>
            </a:r>
            <a:r>
              <a:rPr lang="en-US" altLang="ja-JP" dirty="0"/>
              <a:t>ID</a:t>
            </a:r>
            <a:r>
              <a:rPr lang="ja-JP" altLang="en-US" dirty="0"/>
              <a:t>が送信されている場合には何もしない</a:t>
            </a:r>
            <a:endParaRPr lang="en-US" altLang="ja-JP" dirty="0"/>
          </a:p>
          <a:p>
            <a:pPr marL="914400" lvl="1" indent="-457200">
              <a:buFont typeface="+mj-lt"/>
              <a:buAutoNum type="arabicPeriod"/>
            </a:pPr>
            <a:r>
              <a:rPr lang="ja-JP" altLang="en-US" dirty="0"/>
              <a:t>ブラウザはそれ以降、リクエストのたびにそのセッション</a:t>
            </a:r>
            <a:r>
              <a:rPr lang="en-US" altLang="ja-JP" dirty="0"/>
              <a:t>ID</a:t>
            </a:r>
            <a:r>
              <a:rPr lang="ja-JP" altLang="en-US" dirty="0"/>
              <a:t>を送信し続ける</a:t>
            </a:r>
            <a:endParaRPr lang="en-US" altLang="ja-JP" dirty="0"/>
          </a:p>
          <a:p>
            <a:pPr lvl="2"/>
            <a:r>
              <a:rPr lang="ja-JP" altLang="en-US" dirty="0"/>
              <a:t>サーバは同じセッション</a:t>
            </a:r>
            <a:r>
              <a:rPr lang="en-US" altLang="ja-JP" dirty="0"/>
              <a:t>ID</a:t>
            </a:r>
            <a:r>
              <a:rPr lang="ja-JP" altLang="en-US" dirty="0"/>
              <a:t>を見て、リクエストを送ってきたブラウザを識別する</a:t>
            </a:r>
            <a:endParaRPr lang="en-US" altLang="ja-JP" dirty="0"/>
          </a:p>
          <a:p>
            <a:r>
              <a:rPr lang="ja-JP" altLang="en-US" dirty="0"/>
              <a:t>セッション</a:t>
            </a:r>
            <a:r>
              <a:rPr lang="en-US" altLang="ja-JP" dirty="0"/>
              <a:t>ID</a:t>
            </a:r>
            <a:r>
              <a:rPr lang="ja-JP" altLang="en-US" dirty="0"/>
              <a:t>は以下の条件を満たす必要がある</a:t>
            </a:r>
            <a:endParaRPr lang="en-US" altLang="ja-JP" dirty="0"/>
          </a:p>
          <a:p>
            <a:pPr lvl="1"/>
            <a:r>
              <a:rPr lang="ja-JP" altLang="en-US" dirty="0"/>
              <a:t>すでに使われているセッション</a:t>
            </a:r>
            <a:r>
              <a:rPr lang="en-US" altLang="ja-JP" dirty="0"/>
              <a:t>ID</a:t>
            </a:r>
            <a:r>
              <a:rPr lang="ja-JP" altLang="en-US" dirty="0"/>
              <a:t>を重複して発行しない</a:t>
            </a:r>
            <a:endParaRPr lang="en-US" altLang="ja-JP" dirty="0"/>
          </a:p>
          <a:p>
            <a:pPr lvl="1"/>
            <a:r>
              <a:rPr lang="ja-JP" altLang="en-US" dirty="0"/>
              <a:t>簡単に類推できるセッション</a:t>
            </a:r>
            <a:r>
              <a:rPr lang="en-US" altLang="ja-JP" dirty="0"/>
              <a:t>ID</a:t>
            </a:r>
            <a:r>
              <a:rPr lang="ja-JP" altLang="en-US" dirty="0"/>
              <a:t>を生成しない</a:t>
            </a:r>
            <a:endParaRPr lang="en-US" altLang="ja-JP" dirty="0"/>
          </a:p>
          <a:p>
            <a:pPr lvl="1"/>
            <a:endParaRPr lang="en-US" altLang="ja-JP" dirty="0"/>
          </a:p>
          <a:p>
            <a:endParaRPr kumimoji="1" lang="ja-JP" altLang="en-US" dirty="0"/>
          </a:p>
        </p:txBody>
      </p:sp>
      <p:pic>
        <p:nvPicPr>
          <p:cNvPr id="6" name="Picture 2" descr="computer_search_kensaku.png (783Ã757)">
            <a:extLst>
              <a:ext uri="{FF2B5EF4-FFF2-40B4-BE49-F238E27FC236}">
                <a16:creationId xmlns:a16="http://schemas.microsoft.com/office/drawing/2014/main" id="{ABB651A0-D048-46E2-8CC3-5806A96B1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944" y="1484978"/>
            <a:ext cx="1893017" cy="18303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omputer_server1.png (662Ã782)">
            <a:extLst>
              <a:ext uri="{FF2B5EF4-FFF2-40B4-BE49-F238E27FC236}">
                <a16:creationId xmlns:a16="http://schemas.microsoft.com/office/drawing/2014/main" id="{64DF4C1E-0F00-4FF0-A2E6-2BEF8E005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8320" y="1805500"/>
            <a:ext cx="1239359" cy="1464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yajirushi01_yuruyaka.png (525Ã404)">
            <a:extLst>
              <a:ext uri="{FF2B5EF4-FFF2-40B4-BE49-F238E27FC236}">
                <a16:creationId xmlns:a16="http://schemas.microsoft.com/office/drawing/2014/main" id="{6E7C60F3-7A19-405C-8B04-928141DE5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35119" flipH="1">
            <a:off x="8895670" y="2319638"/>
            <a:ext cx="1881069" cy="8871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2.bp.blogspot.com/-milhj_A_2_A/VCkbviAAi2I/AAAAAAAAnMA/NnkKhnS9yak/s800/yajirushi03_tobidashi.png">
            <a:extLst>
              <a:ext uri="{FF2B5EF4-FFF2-40B4-BE49-F238E27FC236}">
                <a16:creationId xmlns:a16="http://schemas.microsoft.com/office/drawing/2014/main" id="{7ABDD80B-92F3-483C-AB5E-22D6CA3990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333401" flipV="1">
            <a:off x="8812317" y="1851432"/>
            <a:ext cx="1881069" cy="1017229"/>
          </a:xfrm>
          <a:prstGeom prst="rect">
            <a:avLst/>
          </a:prstGeom>
          <a:noFill/>
          <a:extLst>
            <a:ext uri="{909E8E84-426E-40DD-AFC4-6F175D3DCCD1}">
              <a14:hiddenFill xmlns:a14="http://schemas.microsoft.com/office/drawing/2010/main">
                <a:solidFill>
                  <a:srgbClr val="FFFFFF"/>
                </a:solidFill>
              </a14:hiddenFill>
            </a:ext>
          </a:extLst>
        </p:spPr>
      </p:pic>
      <p:sp>
        <p:nvSpPr>
          <p:cNvPr id="10" name="吹き出し: 円形 9">
            <a:extLst>
              <a:ext uri="{FF2B5EF4-FFF2-40B4-BE49-F238E27FC236}">
                <a16:creationId xmlns:a16="http://schemas.microsoft.com/office/drawing/2014/main" id="{220CA49D-325F-4321-A023-62E2723EC1B8}"/>
              </a:ext>
            </a:extLst>
          </p:cNvPr>
          <p:cNvSpPr/>
          <p:nvPr/>
        </p:nvSpPr>
        <p:spPr>
          <a:xfrm>
            <a:off x="8087652" y="1255577"/>
            <a:ext cx="2590668" cy="638387"/>
          </a:xfrm>
          <a:prstGeom prst="wedgeEllipseCallout">
            <a:avLst>
              <a:gd name="adj1" fmla="val 24572"/>
              <a:gd name="adj2" fmla="val 66951"/>
            </a:avLst>
          </a:prstGeom>
          <a:solidFill>
            <a:srgbClr val="7FB74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dirty="0">
                <a:solidFill>
                  <a:schemeClr val="bg1"/>
                </a:solidFill>
                <a:latin typeface="+mj-ea"/>
                <a:ea typeface="+mj-ea"/>
              </a:rPr>
              <a:t>最初のリクエスト</a:t>
            </a:r>
          </a:p>
        </p:txBody>
      </p:sp>
      <p:sp>
        <p:nvSpPr>
          <p:cNvPr id="11" name="吹き出し: 円形 10">
            <a:extLst>
              <a:ext uri="{FF2B5EF4-FFF2-40B4-BE49-F238E27FC236}">
                <a16:creationId xmlns:a16="http://schemas.microsoft.com/office/drawing/2014/main" id="{6B2DDCDE-08CB-4767-ACEB-F98E46D7A317}"/>
              </a:ext>
            </a:extLst>
          </p:cNvPr>
          <p:cNvSpPr/>
          <p:nvPr/>
        </p:nvSpPr>
        <p:spPr>
          <a:xfrm>
            <a:off x="7826911" y="3235744"/>
            <a:ext cx="3408963" cy="970045"/>
          </a:xfrm>
          <a:prstGeom prst="wedgeEllipseCallout">
            <a:avLst>
              <a:gd name="adj1" fmla="val -305"/>
              <a:gd name="adj2" fmla="val -79208"/>
            </a:avLst>
          </a:prstGeom>
          <a:solidFill>
            <a:srgbClr val="9F9E9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dirty="0">
                <a:solidFill>
                  <a:schemeClr val="bg1"/>
                </a:solidFill>
                <a:latin typeface="+mj-ea"/>
                <a:ea typeface="+mj-ea"/>
              </a:rPr>
              <a:t>次からセッション</a:t>
            </a:r>
            <a:r>
              <a:rPr kumimoji="1" lang="en-US" altLang="ja-JP" dirty="0">
                <a:solidFill>
                  <a:schemeClr val="bg1"/>
                </a:solidFill>
                <a:latin typeface="+mj-ea"/>
                <a:ea typeface="+mj-ea"/>
              </a:rPr>
              <a:t>ID</a:t>
            </a:r>
          </a:p>
          <a:p>
            <a:pPr algn="ctr"/>
            <a:r>
              <a:rPr lang="ja-JP" altLang="en-US" dirty="0">
                <a:solidFill>
                  <a:schemeClr val="bg1"/>
                </a:solidFill>
                <a:latin typeface="+mj-ea"/>
                <a:ea typeface="+mj-ea"/>
              </a:rPr>
              <a:t>「モハ</a:t>
            </a:r>
            <a:r>
              <a:rPr lang="en-US" altLang="ja-JP" dirty="0">
                <a:solidFill>
                  <a:schemeClr val="bg1"/>
                </a:solidFill>
                <a:latin typeface="+mj-ea"/>
                <a:ea typeface="+mj-ea"/>
              </a:rPr>
              <a:t>E233-3405</a:t>
            </a:r>
            <a:r>
              <a:rPr lang="ja-JP" altLang="en-US" dirty="0">
                <a:solidFill>
                  <a:schemeClr val="bg1"/>
                </a:solidFill>
                <a:latin typeface="+mj-ea"/>
                <a:ea typeface="+mj-ea"/>
              </a:rPr>
              <a:t>」を</a:t>
            </a:r>
            <a:br>
              <a:rPr lang="en-US" altLang="ja-JP" dirty="0">
                <a:solidFill>
                  <a:schemeClr val="bg1"/>
                </a:solidFill>
                <a:latin typeface="+mj-ea"/>
                <a:ea typeface="+mj-ea"/>
              </a:rPr>
            </a:br>
            <a:r>
              <a:rPr lang="ja-JP" altLang="en-US" dirty="0">
                <a:solidFill>
                  <a:schemeClr val="bg1"/>
                </a:solidFill>
                <a:latin typeface="+mj-ea"/>
                <a:ea typeface="+mj-ea"/>
              </a:rPr>
              <a:t>送ってね</a:t>
            </a:r>
            <a:endParaRPr kumimoji="1" lang="ja-JP" altLang="en-US" dirty="0">
              <a:solidFill>
                <a:schemeClr val="bg1"/>
              </a:solidFill>
              <a:latin typeface="+mj-ea"/>
              <a:ea typeface="+mj-ea"/>
            </a:endParaRPr>
          </a:p>
        </p:txBody>
      </p:sp>
      <p:sp>
        <p:nvSpPr>
          <p:cNvPr id="12" name="吹き出し: 四角形 11">
            <a:extLst>
              <a:ext uri="{FF2B5EF4-FFF2-40B4-BE49-F238E27FC236}">
                <a16:creationId xmlns:a16="http://schemas.microsoft.com/office/drawing/2014/main" id="{FE32D848-2DD4-4057-8614-A78F0C85D1CB}"/>
              </a:ext>
            </a:extLst>
          </p:cNvPr>
          <p:cNvSpPr/>
          <p:nvPr/>
        </p:nvSpPr>
        <p:spPr>
          <a:xfrm>
            <a:off x="6680718" y="4513346"/>
            <a:ext cx="2768082" cy="1762965"/>
          </a:xfrm>
          <a:prstGeom prst="wedgeRectCallout">
            <a:avLst>
              <a:gd name="adj1" fmla="val 661"/>
              <a:gd name="adj2" fmla="val -66366"/>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108000" rtlCol="0" anchor="ctr">
            <a:spAutoFit/>
          </a:bodyPr>
          <a:lstStyle/>
          <a:p>
            <a:pPr algn="just">
              <a:lnSpc>
                <a:spcPct val="150000"/>
              </a:lnSpc>
            </a:pPr>
            <a:r>
              <a:rPr kumimoji="1" lang="ja-JP" altLang="en-US" dirty="0">
                <a:solidFill>
                  <a:schemeClr val="accent1"/>
                </a:solidFill>
              </a:rPr>
              <a:t>人によってセッション</a:t>
            </a:r>
            <a:r>
              <a:rPr kumimoji="1" lang="en-US" altLang="ja-JP" dirty="0">
                <a:solidFill>
                  <a:schemeClr val="accent1"/>
                </a:solidFill>
              </a:rPr>
              <a:t>ID</a:t>
            </a:r>
            <a:r>
              <a:rPr kumimoji="1" lang="ja-JP" altLang="en-US" dirty="0">
                <a:solidFill>
                  <a:schemeClr val="accent1"/>
                </a:solidFill>
              </a:rPr>
              <a:t>が異なるため、サーバは誰がアクセスしてきているかを識別できる。</a:t>
            </a:r>
          </a:p>
        </p:txBody>
      </p:sp>
      <p:sp>
        <p:nvSpPr>
          <p:cNvPr id="13" name="吹き出し: 円形 12">
            <a:extLst>
              <a:ext uri="{FF2B5EF4-FFF2-40B4-BE49-F238E27FC236}">
                <a16:creationId xmlns:a16="http://schemas.microsoft.com/office/drawing/2014/main" id="{2FFB820C-D740-4225-8155-172DCDE1DB46}"/>
              </a:ext>
            </a:extLst>
          </p:cNvPr>
          <p:cNvSpPr/>
          <p:nvPr/>
        </p:nvSpPr>
        <p:spPr>
          <a:xfrm flipH="1">
            <a:off x="9448800" y="4800846"/>
            <a:ext cx="2295331" cy="1874591"/>
          </a:xfrm>
          <a:prstGeom prst="wedgeEllipseCallout">
            <a:avLst>
              <a:gd name="adj1" fmla="val -26845"/>
              <a:gd name="adj2" fmla="val -52996"/>
            </a:avLst>
          </a:prstGeom>
          <a:solidFill>
            <a:srgbClr val="9F9E9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dirty="0">
                <a:solidFill>
                  <a:schemeClr val="bg1"/>
                </a:solidFill>
                <a:latin typeface="+mj-ea"/>
                <a:ea typeface="+mj-ea"/>
              </a:rPr>
              <a:t>「モハ</a:t>
            </a:r>
            <a:r>
              <a:rPr lang="en-US" altLang="ja-JP" dirty="0">
                <a:solidFill>
                  <a:schemeClr val="bg1"/>
                </a:solidFill>
                <a:latin typeface="+mj-ea"/>
                <a:ea typeface="+mj-ea"/>
              </a:rPr>
              <a:t>E233-3405</a:t>
            </a:r>
            <a:r>
              <a:rPr lang="ja-JP" altLang="en-US" dirty="0">
                <a:solidFill>
                  <a:schemeClr val="bg1"/>
                </a:solidFill>
                <a:latin typeface="+mj-ea"/>
                <a:ea typeface="+mj-ea"/>
              </a:rPr>
              <a:t>」の人は、カートに○○を１つ入れている</a:t>
            </a:r>
            <a:endParaRPr kumimoji="1" lang="ja-JP" altLang="en-US" dirty="0">
              <a:solidFill>
                <a:schemeClr val="bg1"/>
              </a:solidFill>
              <a:latin typeface="+mj-ea"/>
              <a:ea typeface="+mj-ea"/>
            </a:endParaRPr>
          </a:p>
        </p:txBody>
      </p:sp>
      <p:pic>
        <p:nvPicPr>
          <p:cNvPr id="2050" name="Picture 2" descr="https://3.bp.blogspot.com/-80Zubkfv2vk/V1z9AxE_MOI/AAAAAAAA7OY/fYORLHHcFF87qFdsX0AP6QrxCzf81TSUACLcB/s800/fantasy_gnome.png">
            <a:extLst>
              <a:ext uri="{FF2B5EF4-FFF2-40B4-BE49-F238E27FC236}">
                <a16:creationId xmlns:a16="http://schemas.microsoft.com/office/drawing/2014/main" id="{E8825719-74A6-46A6-8782-35C1E36917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851435" y="2946724"/>
            <a:ext cx="1466207" cy="1998112"/>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a:extLst>
              <a:ext uri="{FF2B5EF4-FFF2-40B4-BE49-F238E27FC236}">
                <a16:creationId xmlns:a16="http://schemas.microsoft.com/office/drawing/2014/main" id="{AE136FFC-209B-497D-B375-E275450FBC21}"/>
              </a:ext>
            </a:extLst>
          </p:cNvPr>
          <p:cNvSpPr/>
          <p:nvPr/>
        </p:nvSpPr>
        <p:spPr>
          <a:xfrm>
            <a:off x="9448801" y="4378761"/>
            <a:ext cx="2220738" cy="369332"/>
          </a:xfrm>
          <a:prstGeom prst="rect">
            <a:avLst/>
          </a:prstGeom>
        </p:spPr>
        <p:txBody>
          <a:bodyPr wrap="square">
            <a:spAutoFit/>
          </a:bodyPr>
          <a:lstStyle/>
          <a:p>
            <a:pPr algn="ctr"/>
            <a:r>
              <a:rPr lang="ja-JP" altLang="en-US" dirty="0">
                <a:solidFill>
                  <a:srgbClr val="7A7A7A"/>
                </a:solidFill>
                <a:latin typeface="+mj-ea"/>
                <a:ea typeface="+mj-ea"/>
              </a:rPr>
              <a:t>覚えておこう</a:t>
            </a:r>
          </a:p>
        </p:txBody>
      </p:sp>
      <p:pic>
        <p:nvPicPr>
          <p:cNvPr id="28" name="____label____108">
            <a:extLst>
              <a:ext uri="{FF2B5EF4-FFF2-40B4-BE49-F238E27FC236}">
                <a16:creationId xmlns:a16="http://schemas.microsoft.com/office/drawing/2014/main" id="{55114041-B8F8-48C2-9409-5DA0AD739FC8}"/>
              </a:ext>
            </a:extLst>
          </p:cNvPr>
          <p:cNvPicPr>
            <a:picLocks/>
          </p:cNvPicPr>
          <p:nvPr/>
        </p:nvPicPr>
        <p:blipFill>
          <a:blip r:embed="rId7"/>
          <a:stretch>
            <a:fillRect/>
          </a:stretch>
        </p:blipFill>
        <p:spPr>
          <a:xfrm>
            <a:off x="11988800" y="190500"/>
            <a:ext cx="12700" cy="12700"/>
          </a:xfrm>
          <a:prstGeom prst="rect">
            <a:avLst/>
          </a:prstGeom>
        </p:spPr>
      </p:pic>
    </p:spTree>
    <p:extLst>
      <p:ext uri="{BB962C8B-B14F-4D97-AF65-F5344CB8AC3E}">
        <p14:creationId xmlns:p14="http://schemas.microsoft.com/office/powerpoint/2010/main" val="1781700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235930-73F3-4C00-9504-115EA133256E}"/>
              </a:ext>
            </a:extLst>
          </p:cNvPr>
          <p:cNvSpPr>
            <a:spLocks noGrp="1"/>
          </p:cNvSpPr>
          <p:nvPr>
            <p:ph type="title"/>
          </p:nvPr>
        </p:nvSpPr>
        <p:spPr/>
        <p:txBody>
          <a:bodyPr/>
          <a:lstStyle/>
          <a:p>
            <a:r>
              <a:rPr lang="ja-JP" altLang="en-US" sz="2800" dirty="0"/>
              <a:t>ウェブ（</a:t>
            </a:r>
            <a:r>
              <a:rPr lang="en-US" altLang="ja-JP" sz="2800" dirty="0"/>
              <a:t>World Wide Web</a:t>
            </a:r>
            <a:r>
              <a:rPr lang="ja-JP" altLang="en-US" sz="2800" dirty="0"/>
              <a:t>）の仕組み（</a:t>
            </a:r>
            <a:r>
              <a:rPr lang="en-US" altLang="ja-JP" sz="2800" dirty="0"/>
              <a:t>10</a:t>
            </a:r>
            <a:r>
              <a:rPr lang="ja-JP" altLang="en-US" sz="2800" dirty="0"/>
              <a:t>） </a:t>
            </a:r>
            <a:br>
              <a:rPr lang="en-US" altLang="ja-JP" sz="2800" dirty="0"/>
            </a:br>
            <a:r>
              <a:rPr lang="en-US" altLang="ja-JP" dirty="0"/>
              <a:t>Cookie</a:t>
            </a:r>
            <a:r>
              <a:rPr lang="ja-JP" altLang="en-US" dirty="0"/>
              <a:t>を見てみよう</a:t>
            </a:r>
            <a:endParaRPr kumimoji="1" lang="ja-JP" altLang="en-US" dirty="0"/>
          </a:p>
        </p:txBody>
      </p:sp>
      <p:sp>
        <p:nvSpPr>
          <p:cNvPr id="3" name="スライド番号プレースホルダー 2">
            <a:extLst>
              <a:ext uri="{FF2B5EF4-FFF2-40B4-BE49-F238E27FC236}">
                <a16:creationId xmlns:a16="http://schemas.microsoft.com/office/drawing/2014/main" id="{61AFE485-D442-4FD3-AD19-1C136C8FC2B5}"/>
              </a:ext>
            </a:extLst>
          </p:cNvPr>
          <p:cNvSpPr>
            <a:spLocks noGrp="1"/>
          </p:cNvSpPr>
          <p:nvPr>
            <p:ph type="sldNum" sz="quarter" idx="12"/>
          </p:nvPr>
        </p:nvSpPr>
        <p:spPr/>
        <p:txBody>
          <a:bodyPr/>
          <a:lstStyle/>
          <a:p>
            <a:fld id="{3DF5FC44-9AB5-4F09-BB07-C5E1012D5340}" type="slidenum">
              <a:rPr lang="ja-JP" altLang="en-US" smtClean="0"/>
              <a:pPr/>
              <a:t>13</a:t>
            </a:fld>
            <a:endParaRPr lang="ja-JP" altLang="en-US"/>
          </a:p>
        </p:txBody>
      </p:sp>
      <p:sp>
        <p:nvSpPr>
          <p:cNvPr id="4" name="コンテンツ プレースホルダー 3">
            <a:extLst>
              <a:ext uri="{FF2B5EF4-FFF2-40B4-BE49-F238E27FC236}">
                <a16:creationId xmlns:a16="http://schemas.microsoft.com/office/drawing/2014/main" id="{3FC57A40-9BBC-4AC1-AFCE-F6B0533229BD}"/>
              </a:ext>
            </a:extLst>
          </p:cNvPr>
          <p:cNvSpPr>
            <a:spLocks noGrp="1"/>
          </p:cNvSpPr>
          <p:nvPr>
            <p:ph sz="quarter" idx="13"/>
          </p:nvPr>
        </p:nvSpPr>
        <p:spPr>
          <a:xfrm>
            <a:off x="732000" y="1224000"/>
            <a:ext cx="4242703" cy="5362575"/>
          </a:xfrm>
        </p:spPr>
        <p:txBody>
          <a:bodyPr>
            <a:normAutofit fontScale="92500"/>
          </a:bodyPr>
          <a:lstStyle/>
          <a:p>
            <a:r>
              <a:rPr kumimoji="1" lang="ja-JP" altLang="en-US" dirty="0"/>
              <a:t>開発者ツールから、サーバによってセットされた</a:t>
            </a:r>
            <a:r>
              <a:rPr kumimoji="1" lang="en-US" altLang="ja-JP" dirty="0"/>
              <a:t>Cookie</a:t>
            </a:r>
            <a:r>
              <a:rPr kumimoji="1" lang="ja-JP" altLang="en-US" dirty="0"/>
              <a:t>の値を確認することができます。</a:t>
            </a:r>
            <a:endParaRPr kumimoji="1" lang="en-US" altLang="ja-JP" dirty="0"/>
          </a:p>
          <a:p>
            <a:pPr marL="457200" indent="-457200">
              <a:buFont typeface="+mj-lt"/>
              <a:buAutoNum type="arabicPeriod"/>
            </a:pPr>
            <a:r>
              <a:rPr kumimoji="1" lang="ja-JP" altLang="en-US" dirty="0"/>
              <a:t>「</a:t>
            </a:r>
            <a:r>
              <a:rPr kumimoji="1" lang="en-US" altLang="ja-JP" dirty="0"/>
              <a:t>Application</a:t>
            </a:r>
            <a:r>
              <a:rPr lang="ja-JP" altLang="en-US" dirty="0"/>
              <a:t>」タブを選択</a:t>
            </a:r>
            <a:endParaRPr lang="en-US" altLang="ja-JP" dirty="0"/>
          </a:p>
          <a:p>
            <a:pPr marL="457200" indent="-457200">
              <a:buFont typeface="+mj-lt"/>
              <a:buAutoNum type="arabicPeriod"/>
            </a:pPr>
            <a:r>
              <a:rPr kumimoji="1" lang="ja-JP" altLang="en-US" dirty="0"/>
              <a:t>左側のペインから、「</a:t>
            </a:r>
            <a:r>
              <a:rPr kumimoji="1" lang="en-US" altLang="ja-JP" dirty="0"/>
              <a:t>Storage</a:t>
            </a:r>
            <a:r>
              <a:rPr kumimoji="1" lang="ja-JP" altLang="en-US" dirty="0"/>
              <a:t>」→「</a:t>
            </a:r>
            <a:r>
              <a:rPr kumimoji="1" lang="en-US" altLang="ja-JP" dirty="0"/>
              <a:t>Cookies</a:t>
            </a:r>
            <a:r>
              <a:rPr kumimoji="1" lang="ja-JP" altLang="en-US" dirty="0"/>
              <a:t>」の「▼」を開く</a:t>
            </a:r>
            <a:endParaRPr kumimoji="1" lang="en-US" altLang="ja-JP" dirty="0"/>
          </a:p>
          <a:p>
            <a:pPr marL="457200" indent="-457200">
              <a:buFont typeface="+mj-lt"/>
              <a:buAutoNum type="arabicPeriod"/>
            </a:pPr>
            <a:r>
              <a:rPr kumimoji="1" lang="en-US" altLang="ja-JP" dirty="0"/>
              <a:t>Cookie</a:t>
            </a:r>
            <a:r>
              <a:rPr kumimoji="1" lang="ja-JP" altLang="en-US" dirty="0"/>
              <a:t>のセットされているドメイン（この場合は、</a:t>
            </a:r>
            <a:r>
              <a:rPr lang="en-US" altLang="ja-JP" dirty="0"/>
              <a:t>http://localhost:3000/ </a:t>
            </a:r>
            <a:r>
              <a:rPr lang="ja-JP" altLang="en-US" dirty="0"/>
              <a:t>を選択</a:t>
            </a:r>
            <a:endParaRPr lang="en-US" altLang="ja-JP" dirty="0"/>
          </a:p>
          <a:p>
            <a:pPr marL="914400" lvl="1" indent="-457200">
              <a:buFont typeface="+mj-lt"/>
              <a:buAutoNum type="arabicPeriod"/>
            </a:pPr>
            <a:endParaRPr kumimoji="1" lang="en-US" altLang="ja-JP" dirty="0"/>
          </a:p>
          <a:p>
            <a:pPr marL="457200" indent="-457200">
              <a:buFont typeface="+mj-lt"/>
              <a:buAutoNum type="arabicPeriod"/>
            </a:pPr>
            <a:endParaRPr kumimoji="1" lang="en-US" altLang="ja-JP" dirty="0"/>
          </a:p>
        </p:txBody>
      </p:sp>
      <p:pic>
        <p:nvPicPr>
          <p:cNvPr id="7" name="図 6">
            <a:extLst>
              <a:ext uri="{FF2B5EF4-FFF2-40B4-BE49-F238E27FC236}">
                <a16:creationId xmlns:a16="http://schemas.microsoft.com/office/drawing/2014/main" id="{88559649-EC96-4ED4-BBF0-B5A5E71228B2}"/>
              </a:ext>
            </a:extLst>
          </p:cNvPr>
          <p:cNvPicPr>
            <a:picLocks noChangeAspect="1"/>
          </p:cNvPicPr>
          <p:nvPr/>
        </p:nvPicPr>
        <p:blipFill>
          <a:blip r:embed="rId2"/>
          <a:stretch>
            <a:fillRect/>
          </a:stretch>
        </p:blipFill>
        <p:spPr>
          <a:xfrm>
            <a:off x="5069953" y="1224000"/>
            <a:ext cx="6485297" cy="5172075"/>
          </a:xfrm>
          <a:prstGeom prst="rect">
            <a:avLst/>
          </a:prstGeom>
          <a:effectLst>
            <a:outerShdw blurRad="101600" dist="50800" dir="2700000" algn="tl" rotWithShape="0">
              <a:prstClr val="black">
                <a:alpha val="40000"/>
              </a:prstClr>
            </a:outerShdw>
          </a:effectLst>
        </p:spPr>
      </p:pic>
      <p:pic>
        <p:nvPicPr>
          <p:cNvPr id="20" name="____label____109">
            <a:extLst>
              <a:ext uri="{FF2B5EF4-FFF2-40B4-BE49-F238E27FC236}">
                <a16:creationId xmlns:a16="http://schemas.microsoft.com/office/drawing/2014/main" id="{14DD0BD3-1044-40F0-A428-7BA810933D17}"/>
              </a:ext>
            </a:extLst>
          </p:cNvPr>
          <p:cNvPicPr>
            <a:picLocks/>
          </p:cNvPicPr>
          <p:nvPr/>
        </p:nvPicPr>
        <p:blipFill>
          <a:blip r:embed="rId3"/>
          <a:stretch>
            <a:fillRect/>
          </a:stretch>
        </p:blipFill>
        <p:spPr>
          <a:xfrm>
            <a:off x="11988800" y="190500"/>
            <a:ext cx="12700" cy="12700"/>
          </a:xfrm>
          <a:prstGeom prst="rect">
            <a:avLst/>
          </a:prstGeom>
        </p:spPr>
      </p:pic>
    </p:spTree>
    <p:extLst>
      <p:ext uri="{BB962C8B-B14F-4D97-AF65-F5344CB8AC3E}">
        <p14:creationId xmlns:p14="http://schemas.microsoft.com/office/powerpoint/2010/main" val="172278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吹き出し: 角を丸めた四角形 17">
            <a:extLst>
              <a:ext uri="{FF2B5EF4-FFF2-40B4-BE49-F238E27FC236}">
                <a16:creationId xmlns:a16="http://schemas.microsoft.com/office/drawing/2014/main" id="{BBE9232D-D0C3-429B-B8AF-479710478D36}"/>
              </a:ext>
            </a:extLst>
          </p:cNvPr>
          <p:cNvSpPr/>
          <p:nvPr/>
        </p:nvSpPr>
        <p:spPr>
          <a:xfrm>
            <a:off x="659440" y="6017312"/>
            <a:ext cx="3359020" cy="651816"/>
          </a:xfrm>
          <a:prstGeom prst="wedgeRoundRectCallout">
            <a:avLst>
              <a:gd name="adj1" fmla="val -15664"/>
              <a:gd name="adj2" fmla="val -24769"/>
              <a:gd name="adj3" fmla="val 16667"/>
            </a:avLst>
          </a:prstGeom>
          <a:solidFill>
            <a:srgbClr val="9F9E9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dirty="0">
                <a:solidFill>
                  <a:schemeClr val="bg1"/>
                </a:solidFill>
                <a:latin typeface="+mj-ea"/>
                <a:ea typeface="+mj-ea"/>
              </a:rPr>
              <a:t>画像や</a:t>
            </a:r>
            <a:r>
              <a:rPr lang="en-US" altLang="ja-JP" dirty="0">
                <a:solidFill>
                  <a:schemeClr val="bg1"/>
                </a:solidFill>
                <a:latin typeface="+mj-ea"/>
                <a:ea typeface="+mj-ea"/>
              </a:rPr>
              <a:t>CSS</a:t>
            </a:r>
            <a:r>
              <a:rPr lang="ja-JP" altLang="en-US" dirty="0">
                <a:solidFill>
                  <a:schemeClr val="bg1"/>
                </a:solidFill>
                <a:latin typeface="+mj-ea"/>
                <a:ea typeface="+mj-ea"/>
              </a:rPr>
              <a:t>などはそのまま返す</a:t>
            </a:r>
          </a:p>
        </p:txBody>
      </p:sp>
      <p:sp>
        <p:nvSpPr>
          <p:cNvPr id="2" name="タイトル 1">
            <a:extLst>
              <a:ext uri="{FF2B5EF4-FFF2-40B4-BE49-F238E27FC236}">
                <a16:creationId xmlns:a16="http://schemas.microsoft.com/office/drawing/2014/main" id="{DE7CE4FB-66A5-4DF6-AA08-3E5FCBA33CB5}"/>
              </a:ext>
            </a:extLst>
          </p:cNvPr>
          <p:cNvSpPr>
            <a:spLocks noGrp="1"/>
          </p:cNvSpPr>
          <p:nvPr>
            <p:ph type="title"/>
          </p:nvPr>
        </p:nvSpPr>
        <p:spPr/>
        <p:txBody>
          <a:bodyPr/>
          <a:lstStyle/>
          <a:p>
            <a:r>
              <a:rPr lang="ja-JP" altLang="en-US" sz="2800" dirty="0"/>
              <a:t>ウェブ（</a:t>
            </a:r>
            <a:r>
              <a:rPr lang="en-US" altLang="ja-JP" sz="2800" dirty="0"/>
              <a:t>World Wide Web</a:t>
            </a:r>
            <a:r>
              <a:rPr lang="ja-JP" altLang="en-US" sz="2800" dirty="0"/>
              <a:t>）の仕組み（</a:t>
            </a:r>
            <a:r>
              <a:rPr lang="en-US" altLang="ja-JP" sz="2800" dirty="0"/>
              <a:t>11</a:t>
            </a:r>
            <a:r>
              <a:rPr lang="ja-JP" altLang="en-US" sz="2800" dirty="0"/>
              <a:t>）</a:t>
            </a:r>
            <a:br>
              <a:rPr lang="en-US" altLang="ja-JP" sz="2800" dirty="0"/>
            </a:br>
            <a:r>
              <a:rPr lang="ja-JP" altLang="en-US" dirty="0"/>
              <a:t>サーバ側の構成例</a:t>
            </a:r>
            <a:endParaRPr kumimoji="1" lang="ja-JP" altLang="en-US" dirty="0"/>
          </a:p>
        </p:txBody>
      </p:sp>
      <p:sp>
        <p:nvSpPr>
          <p:cNvPr id="3" name="スライド番号プレースホルダー 2">
            <a:extLst>
              <a:ext uri="{FF2B5EF4-FFF2-40B4-BE49-F238E27FC236}">
                <a16:creationId xmlns:a16="http://schemas.microsoft.com/office/drawing/2014/main" id="{1ECE466B-27E7-4867-A80F-2646FAD06250}"/>
              </a:ext>
            </a:extLst>
          </p:cNvPr>
          <p:cNvSpPr>
            <a:spLocks noGrp="1"/>
          </p:cNvSpPr>
          <p:nvPr>
            <p:ph type="sldNum" sz="quarter" idx="12"/>
          </p:nvPr>
        </p:nvSpPr>
        <p:spPr/>
        <p:txBody>
          <a:bodyPr/>
          <a:lstStyle/>
          <a:p>
            <a:fld id="{3DF5FC44-9AB5-4F09-BB07-C5E1012D5340}" type="slidenum">
              <a:rPr lang="ja-JP" altLang="en-US" smtClean="0"/>
              <a:pPr/>
              <a:t>14</a:t>
            </a:fld>
            <a:endParaRPr lang="ja-JP" altLang="en-US"/>
          </a:p>
        </p:txBody>
      </p:sp>
      <p:pic>
        <p:nvPicPr>
          <p:cNvPr id="11" name="Picture 2" descr="computer_search_kensaku.png (783Ã757)">
            <a:extLst>
              <a:ext uri="{FF2B5EF4-FFF2-40B4-BE49-F238E27FC236}">
                <a16:creationId xmlns:a16="http://schemas.microsoft.com/office/drawing/2014/main" id="{F895530D-1D09-45DA-856B-C6A7393BAA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949" y="4032624"/>
            <a:ext cx="1950562" cy="18859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yajirushi01_yuruyaka.png (525Ã404)">
            <a:extLst>
              <a:ext uri="{FF2B5EF4-FFF2-40B4-BE49-F238E27FC236}">
                <a16:creationId xmlns:a16="http://schemas.microsoft.com/office/drawing/2014/main" id="{1BD4C1E0-300E-4123-A48D-2436D0D3B8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873923" flipH="1">
            <a:off x="1997303" y="3248453"/>
            <a:ext cx="1806356" cy="1390034"/>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a:extLst>
              <a:ext uri="{FF2B5EF4-FFF2-40B4-BE49-F238E27FC236}">
                <a16:creationId xmlns:a16="http://schemas.microsoft.com/office/drawing/2014/main" id="{131EE027-39F7-4D4E-ABD2-C5E9CA6F3E77}"/>
              </a:ext>
            </a:extLst>
          </p:cNvPr>
          <p:cNvSpPr/>
          <p:nvPr/>
        </p:nvSpPr>
        <p:spPr>
          <a:xfrm>
            <a:off x="3143731" y="4463500"/>
            <a:ext cx="3561483" cy="830997"/>
          </a:xfrm>
          <a:prstGeom prst="rect">
            <a:avLst/>
          </a:prstGeom>
        </p:spPr>
        <p:txBody>
          <a:bodyPr wrap="square">
            <a:spAutoFit/>
          </a:bodyPr>
          <a:lstStyle/>
          <a:p>
            <a:pPr algn="ctr"/>
            <a:r>
              <a:rPr lang="ja-JP" altLang="en-US" sz="2400" dirty="0">
                <a:solidFill>
                  <a:srgbClr val="7A7A7A"/>
                </a:solidFill>
                <a:latin typeface="+mj-ea"/>
                <a:ea typeface="+mj-ea"/>
              </a:rPr>
              <a:t>ウェブアプリケーション</a:t>
            </a:r>
            <a:br>
              <a:rPr lang="en-US" altLang="ja-JP" sz="2400" dirty="0">
                <a:solidFill>
                  <a:srgbClr val="7A7A7A"/>
                </a:solidFill>
                <a:latin typeface="+mj-ea"/>
                <a:ea typeface="+mj-ea"/>
              </a:rPr>
            </a:br>
            <a:r>
              <a:rPr lang="ja-JP" altLang="en-US" sz="2400" dirty="0">
                <a:solidFill>
                  <a:srgbClr val="7A7A7A"/>
                </a:solidFill>
                <a:latin typeface="+mj-ea"/>
                <a:ea typeface="+mj-ea"/>
              </a:rPr>
              <a:t>サーバ</a:t>
            </a:r>
          </a:p>
        </p:txBody>
      </p:sp>
      <p:sp>
        <p:nvSpPr>
          <p:cNvPr id="13" name="正方形/長方形 12">
            <a:extLst>
              <a:ext uri="{FF2B5EF4-FFF2-40B4-BE49-F238E27FC236}">
                <a16:creationId xmlns:a16="http://schemas.microsoft.com/office/drawing/2014/main" id="{C48AF3F2-42BF-41A2-BD4F-E5927AA4A96A}"/>
              </a:ext>
            </a:extLst>
          </p:cNvPr>
          <p:cNvSpPr/>
          <p:nvPr/>
        </p:nvSpPr>
        <p:spPr>
          <a:xfrm>
            <a:off x="8939526" y="4463500"/>
            <a:ext cx="2929812" cy="830997"/>
          </a:xfrm>
          <a:prstGeom prst="rect">
            <a:avLst/>
          </a:prstGeom>
        </p:spPr>
        <p:txBody>
          <a:bodyPr wrap="square">
            <a:spAutoFit/>
          </a:bodyPr>
          <a:lstStyle/>
          <a:p>
            <a:pPr algn="ctr"/>
            <a:r>
              <a:rPr lang="ja-JP" altLang="en-US" sz="2400" dirty="0">
                <a:solidFill>
                  <a:srgbClr val="7A7A7A"/>
                </a:solidFill>
                <a:latin typeface="+mj-ea"/>
                <a:ea typeface="+mj-ea"/>
              </a:rPr>
              <a:t>データベース</a:t>
            </a:r>
            <a:br>
              <a:rPr lang="en-US" altLang="ja-JP" sz="2400" dirty="0">
                <a:solidFill>
                  <a:srgbClr val="7A7A7A"/>
                </a:solidFill>
                <a:latin typeface="+mj-ea"/>
                <a:ea typeface="+mj-ea"/>
              </a:rPr>
            </a:br>
            <a:r>
              <a:rPr lang="ja-JP" altLang="en-US" sz="2400" dirty="0">
                <a:solidFill>
                  <a:srgbClr val="7A7A7A"/>
                </a:solidFill>
                <a:latin typeface="+mj-ea"/>
                <a:ea typeface="+mj-ea"/>
              </a:rPr>
              <a:t>サーバ</a:t>
            </a:r>
          </a:p>
        </p:txBody>
      </p:sp>
      <p:sp>
        <p:nvSpPr>
          <p:cNvPr id="15" name="吹き出し: 角を丸めた四角形 14">
            <a:extLst>
              <a:ext uri="{FF2B5EF4-FFF2-40B4-BE49-F238E27FC236}">
                <a16:creationId xmlns:a16="http://schemas.microsoft.com/office/drawing/2014/main" id="{C2DBC124-025C-478C-9EC8-3DA4C4107CD4}"/>
              </a:ext>
            </a:extLst>
          </p:cNvPr>
          <p:cNvSpPr/>
          <p:nvPr/>
        </p:nvSpPr>
        <p:spPr>
          <a:xfrm>
            <a:off x="2981768" y="5265870"/>
            <a:ext cx="3359020" cy="892275"/>
          </a:xfrm>
          <a:prstGeom prst="wedgeRoundRectCallout">
            <a:avLst>
              <a:gd name="adj1" fmla="val -14717"/>
              <a:gd name="adj2" fmla="val -69904"/>
              <a:gd name="adj3" fmla="val 16667"/>
            </a:avLst>
          </a:prstGeom>
          <a:solidFill>
            <a:srgbClr val="9F9E9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dirty="0">
                <a:solidFill>
                  <a:schemeClr val="bg1"/>
                </a:solidFill>
                <a:latin typeface="+mj-ea"/>
                <a:ea typeface="+mj-ea"/>
              </a:rPr>
              <a:t>商品一覧のデータを</a:t>
            </a:r>
            <a:br>
              <a:rPr lang="en-US" altLang="ja-JP" dirty="0">
                <a:solidFill>
                  <a:schemeClr val="bg1"/>
                </a:solidFill>
                <a:latin typeface="+mj-ea"/>
                <a:ea typeface="+mj-ea"/>
              </a:rPr>
            </a:br>
            <a:r>
              <a:rPr lang="en-US" altLang="ja-JP" dirty="0">
                <a:solidFill>
                  <a:schemeClr val="bg1"/>
                </a:solidFill>
                <a:latin typeface="+mj-ea"/>
                <a:ea typeface="+mj-ea"/>
              </a:rPr>
              <a:t>HTML</a:t>
            </a:r>
            <a:r>
              <a:rPr lang="ja-JP" altLang="en-US" dirty="0">
                <a:solidFill>
                  <a:schemeClr val="bg1"/>
                </a:solidFill>
                <a:latin typeface="+mj-ea"/>
                <a:ea typeface="+mj-ea"/>
              </a:rPr>
              <a:t>形式に変換して返す</a:t>
            </a:r>
          </a:p>
        </p:txBody>
      </p:sp>
      <p:sp>
        <p:nvSpPr>
          <p:cNvPr id="21" name="コンテンツ プレースホルダー 15">
            <a:extLst>
              <a:ext uri="{FF2B5EF4-FFF2-40B4-BE49-F238E27FC236}">
                <a16:creationId xmlns:a16="http://schemas.microsoft.com/office/drawing/2014/main" id="{6FB3E9FE-D8E7-49E0-993C-4EE1B931EF2D}"/>
              </a:ext>
            </a:extLst>
          </p:cNvPr>
          <p:cNvSpPr>
            <a:spLocks noGrp="1"/>
          </p:cNvSpPr>
          <p:nvPr>
            <p:ph sz="quarter" idx="13"/>
          </p:nvPr>
        </p:nvSpPr>
        <p:spPr>
          <a:xfrm>
            <a:off x="732000" y="1224000"/>
            <a:ext cx="10728000" cy="1079500"/>
          </a:xfrm>
        </p:spPr>
        <p:txBody>
          <a:bodyPr/>
          <a:lstStyle/>
          <a:p>
            <a:r>
              <a:rPr lang="ja-JP" altLang="en-US" dirty="0"/>
              <a:t>ユーザの登録情報や商品データなど、量が多く更新される情報は</a:t>
            </a:r>
            <a:br>
              <a:rPr lang="en-US" altLang="ja-JP" dirty="0"/>
            </a:br>
            <a:r>
              <a:rPr lang="ja-JP" altLang="en-US" dirty="0"/>
              <a:t>データベースに保存され、利用される</a:t>
            </a:r>
            <a:endParaRPr lang="en-US" altLang="ja-JP" dirty="0"/>
          </a:p>
          <a:p>
            <a:endParaRPr kumimoji="1" lang="ja-JP" altLang="en-US" dirty="0"/>
          </a:p>
        </p:txBody>
      </p:sp>
      <p:sp>
        <p:nvSpPr>
          <p:cNvPr id="30" name="吹き出し: 円形 29">
            <a:extLst>
              <a:ext uri="{FF2B5EF4-FFF2-40B4-BE49-F238E27FC236}">
                <a16:creationId xmlns:a16="http://schemas.microsoft.com/office/drawing/2014/main" id="{6D8773D7-D502-4589-AA18-F1D24EEAE81C}"/>
              </a:ext>
            </a:extLst>
          </p:cNvPr>
          <p:cNvSpPr/>
          <p:nvPr/>
        </p:nvSpPr>
        <p:spPr>
          <a:xfrm>
            <a:off x="280470" y="2891592"/>
            <a:ext cx="2911619" cy="638387"/>
          </a:xfrm>
          <a:prstGeom prst="wedgeEllipseCallout">
            <a:avLst>
              <a:gd name="adj1" fmla="val 24572"/>
              <a:gd name="adj2" fmla="val 66951"/>
            </a:avLst>
          </a:prstGeom>
          <a:solidFill>
            <a:srgbClr val="7FB74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ja-JP" altLang="en-US" dirty="0">
                <a:solidFill>
                  <a:schemeClr val="bg1"/>
                </a:solidFill>
                <a:latin typeface="+mj-ea"/>
                <a:ea typeface="+mj-ea"/>
              </a:rPr>
              <a:t>商品一覧を見よう！</a:t>
            </a:r>
          </a:p>
        </p:txBody>
      </p:sp>
      <p:pic>
        <p:nvPicPr>
          <p:cNvPr id="1026" name="Picture 2" descr="https://3.bp.blogspot.com/-gVLzby7mFkQ/VCkbyepkpiI/AAAAAAAAnM8/bVIt6L0OkN4/s800/yajirushi11_go_back.png">
            <a:extLst>
              <a:ext uri="{FF2B5EF4-FFF2-40B4-BE49-F238E27FC236}">
                <a16:creationId xmlns:a16="http://schemas.microsoft.com/office/drawing/2014/main" id="{8B3504C8-92A7-4920-BAC8-E03765352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49554" y="3132769"/>
            <a:ext cx="3229797" cy="1415538"/>
          </a:xfrm>
          <a:prstGeom prst="rect">
            <a:avLst/>
          </a:prstGeom>
          <a:noFill/>
          <a:extLst>
            <a:ext uri="{909E8E84-426E-40DD-AFC4-6F175D3DCCD1}">
              <a14:hiddenFill xmlns:a14="http://schemas.microsoft.com/office/drawing/2010/main">
                <a:solidFill>
                  <a:srgbClr val="FFFFFF"/>
                </a:solidFill>
              </a14:hiddenFill>
            </a:ext>
          </a:extLst>
        </p:spPr>
      </p:pic>
      <p:sp>
        <p:nvSpPr>
          <p:cNvPr id="14" name="吹き出し: 角を丸めた四角形 13">
            <a:extLst>
              <a:ext uri="{FF2B5EF4-FFF2-40B4-BE49-F238E27FC236}">
                <a16:creationId xmlns:a16="http://schemas.microsoft.com/office/drawing/2014/main" id="{6D65D0AC-D1F8-4E06-8C81-0E1FD6904895}"/>
              </a:ext>
            </a:extLst>
          </p:cNvPr>
          <p:cNvSpPr/>
          <p:nvPr/>
        </p:nvSpPr>
        <p:spPr>
          <a:xfrm>
            <a:off x="6389380" y="2531999"/>
            <a:ext cx="3059421" cy="548292"/>
          </a:xfrm>
          <a:prstGeom prst="wedgeRoundRectCallout">
            <a:avLst>
              <a:gd name="adj1" fmla="val -21279"/>
              <a:gd name="adj2" fmla="val 103001"/>
              <a:gd name="adj3" fmla="val 16667"/>
            </a:avLst>
          </a:prstGeom>
          <a:solidFill>
            <a:srgbClr val="9F9E9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ja-JP" altLang="en-US" dirty="0">
                <a:solidFill>
                  <a:schemeClr val="bg1"/>
                </a:solidFill>
                <a:latin typeface="+mj-ea"/>
                <a:ea typeface="+mj-ea"/>
              </a:rPr>
              <a:t>商品一覧のデータを頂戴！</a:t>
            </a:r>
            <a:endParaRPr lang="en-US" altLang="ja-JP" dirty="0">
              <a:solidFill>
                <a:schemeClr val="bg1"/>
              </a:solidFill>
              <a:latin typeface="+mj-ea"/>
              <a:ea typeface="+mj-ea"/>
            </a:endParaRPr>
          </a:p>
        </p:txBody>
      </p:sp>
      <p:sp>
        <p:nvSpPr>
          <p:cNvPr id="16" name="吹き出し: 角を丸めた四角形 15">
            <a:extLst>
              <a:ext uri="{FF2B5EF4-FFF2-40B4-BE49-F238E27FC236}">
                <a16:creationId xmlns:a16="http://schemas.microsoft.com/office/drawing/2014/main" id="{267853B5-599E-4B87-88D2-CF6A4A915EB9}"/>
              </a:ext>
            </a:extLst>
          </p:cNvPr>
          <p:cNvSpPr/>
          <p:nvPr/>
        </p:nvSpPr>
        <p:spPr>
          <a:xfrm>
            <a:off x="6776759" y="4640412"/>
            <a:ext cx="2709561" cy="1639455"/>
          </a:xfrm>
          <a:prstGeom prst="wedgeRoundRectCallout">
            <a:avLst>
              <a:gd name="adj1" fmla="val -21945"/>
              <a:gd name="adj2" fmla="val -70557"/>
              <a:gd name="adj3" fmla="val 16667"/>
            </a:avLst>
          </a:prstGeom>
          <a:solidFill>
            <a:srgbClr val="9F9E9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nSpc>
                <a:spcPct val="120000"/>
              </a:lnSpc>
            </a:pPr>
            <a:r>
              <a:rPr lang="ja-JP" altLang="en-US" dirty="0">
                <a:solidFill>
                  <a:schemeClr val="bg1"/>
                </a:solidFill>
                <a:latin typeface="+mj-ea"/>
                <a:ea typeface="+mj-ea"/>
              </a:rPr>
              <a:t>商品</a:t>
            </a:r>
            <a:r>
              <a:rPr lang="en-US" altLang="ja-JP" dirty="0">
                <a:solidFill>
                  <a:schemeClr val="bg1"/>
                </a:solidFill>
                <a:latin typeface="+mj-ea"/>
                <a:ea typeface="+mj-ea"/>
              </a:rPr>
              <a:t>1</a:t>
            </a:r>
            <a:r>
              <a:rPr lang="ja-JP" altLang="en-US" dirty="0">
                <a:solidFill>
                  <a:schemeClr val="bg1"/>
                </a:solidFill>
                <a:latin typeface="+mj-ea"/>
                <a:ea typeface="+mj-ea"/>
              </a:rPr>
              <a:t>：りんご</a:t>
            </a:r>
            <a:endParaRPr lang="en-US" altLang="ja-JP" dirty="0">
              <a:solidFill>
                <a:schemeClr val="bg1"/>
              </a:solidFill>
              <a:latin typeface="+mj-ea"/>
              <a:ea typeface="+mj-ea"/>
            </a:endParaRPr>
          </a:p>
          <a:p>
            <a:pPr>
              <a:lnSpc>
                <a:spcPct val="120000"/>
              </a:lnSpc>
            </a:pPr>
            <a:r>
              <a:rPr lang="ja-JP" altLang="en-US" dirty="0">
                <a:solidFill>
                  <a:schemeClr val="bg1"/>
                </a:solidFill>
                <a:latin typeface="+mj-ea"/>
                <a:ea typeface="+mj-ea"/>
              </a:rPr>
              <a:t>商品</a:t>
            </a:r>
            <a:r>
              <a:rPr lang="en-US" altLang="ja-JP" dirty="0">
                <a:solidFill>
                  <a:schemeClr val="bg1"/>
                </a:solidFill>
                <a:latin typeface="+mj-ea"/>
                <a:ea typeface="+mj-ea"/>
              </a:rPr>
              <a:t>2</a:t>
            </a:r>
            <a:r>
              <a:rPr lang="ja-JP" altLang="en-US" dirty="0">
                <a:solidFill>
                  <a:schemeClr val="bg1"/>
                </a:solidFill>
                <a:latin typeface="+mj-ea"/>
                <a:ea typeface="+mj-ea"/>
              </a:rPr>
              <a:t>：みかん</a:t>
            </a:r>
            <a:endParaRPr lang="en-US" altLang="ja-JP" dirty="0">
              <a:solidFill>
                <a:schemeClr val="bg1"/>
              </a:solidFill>
              <a:latin typeface="+mj-ea"/>
              <a:ea typeface="+mj-ea"/>
            </a:endParaRPr>
          </a:p>
          <a:p>
            <a:pPr>
              <a:lnSpc>
                <a:spcPct val="120000"/>
              </a:lnSpc>
            </a:pPr>
            <a:r>
              <a:rPr lang="ja-JP" altLang="en-US" dirty="0">
                <a:solidFill>
                  <a:schemeClr val="bg1"/>
                </a:solidFill>
                <a:latin typeface="+mj-ea"/>
                <a:ea typeface="+mj-ea"/>
              </a:rPr>
              <a:t>商品</a:t>
            </a:r>
            <a:r>
              <a:rPr lang="en-US" altLang="ja-JP" dirty="0">
                <a:solidFill>
                  <a:schemeClr val="bg1"/>
                </a:solidFill>
                <a:latin typeface="+mj-ea"/>
                <a:ea typeface="+mj-ea"/>
              </a:rPr>
              <a:t>3</a:t>
            </a:r>
            <a:r>
              <a:rPr lang="ja-JP" altLang="en-US" dirty="0">
                <a:solidFill>
                  <a:schemeClr val="bg1"/>
                </a:solidFill>
                <a:latin typeface="+mj-ea"/>
                <a:ea typeface="+mj-ea"/>
              </a:rPr>
              <a:t>：</a:t>
            </a:r>
            <a:r>
              <a:rPr lang="en-US" altLang="ja-JP" dirty="0">
                <a:solidFill>
                  <a:schemeClr val="bg1"/>
                </a:solidFill>
                <a:latin typeface="+mj-ea"/>
                <a:ea typeface="+mj-ea"/>
              </a:rPr>
              <a:t>RX-79[G]Ez-8</a:t>
            </a:r>
          </a:p>
          <a:p>
            <a:pPr algn="ctr">
              <a:lnSpc>
                <a:spcPct val="120000"/>
              </a:lnSpc>
            </a:pPr>
            <a:r>
              <a:rPr lang="en-US" altLang="ja-JP" dirty="0">
                <a:solidFill>
                  <a:schemeClr val="bg1"/>
                </a:solidFill>
                <a:latin typeface="+mj-ea"/>
                <a:ea typeface="+mj-ea"/>
              </a:rPr>
              <a:t>︙</a:t>
            </a:r>
          </a:p>
        </p:txBody>
      </p:sp>
      <p:sp>
        <p:nvSpPr>
          <p:cNvPr id="19" name="吹き出し: 四角形 18">
            <a:extLst>
              <a:ext uri="{FF2B5EF4-FFF2-40B4-BE49-F238E27FC236}">
                <a16:creationId xmlns:a16="http://schemas.microsoft.com/office/drawing/2014/main" id="{5A3823FC-7EC1-4C27-846E-B7C7027167E0}"/>
              </a:ext>
            </a:extLst>
          </p:cNvPr>
          <p:cNvSpPr/>
          <p:nvPr/>
        </p:nvSpPr>
        <p:spPr>
          <a:xfrm>
            <a:off x="6635133" y="1715408"/>
            <a:ext cx="4726196" cy="516470"/>
          </a:xfrm>
          <a:prstGeom prst="wedgeRectCallout">
            <a:avLst>
              <a:gd name="adj1" fmla="val -33810"/>
              <a:gd name="adj2" fmla="val 106098"/>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108000" rtlCol="0" anchor="ctr">
            <a:spAutoFit/>
          </a:bodyPr>
          <a:lstStyle/>
          <a:p>
            <a:pPr algn="just">
              <a:lnSpc>
                <a:spcPct val="150000"/>
              </a:lnSpc>
            </a:pPr>
            <a:r>
              <a:rPr kumimoji="1" lang="ja-JP" altLang="en-US" dirty="0">
                <a:solidFill>
                  <a:schemeClr val="accent1"/>
                </a:solidFill>
              </a:rPr>
              <a:t>ポイント：このやりとりは</a:t>
            </a:r>
            <a:r>
              <a:rPr kumimoji="1" lang="en-US" altLang="ja-JP" dirty="0">
                <a:solidFill>
                  <a:schemeClr val="accent1"/>
                </a:solidFill>
              </a:rPr>
              <a:t>HTTP</a:t>
            </a:r>
            <a:r>
              <a:rPr kumimoji="1" lang="ja-JP" altLang="en-US" dirty="0">
                <a:solidFill>
                  <a:schemeClr val="accent1"/>
                </a:solidFill>
              </a:rPr>
              <a:t>ではない</a:t>
            </a:r>
          </a:p>
        </p:txBody>
      </p:sp>
      <p:sp>
        <p:nvSpPr>
          <p:cNvPr id="4" name="フローチャート: 磁気ディスク 3">
            <a:extLst>
              <a:ext uri="{FF2B5EF4-FFF2-40B4-BE49-F238E27FC236}">
                <a16:creationId xmlns:a16="http://schemas.microsoft.com/office/drawing/2014/main" id="{ECB1C613-BC93-48F2-965E-875790E25A93}"/>
              </a:ext>
            </a:extLst>
          </p:cNvPr>
          <p:cNvSpPr/>
          <p:nvPr/>
        </p:nvSpPr>
        <p:spPr>
          <a:xfrm>
            <a:off x="10153469" y="5470894"/>
            <a:ext cx="962107" cy="830997"/>
          </a:xfrm>
          <a:prstGeom prst="flowChartMagneticDisk">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EE69B67B-CA54-4C7E-90C0-F9FE03D8163A}"/>
              </a:ext>
            </a:extLst>
          </p:cNvPr>
          <p:cNvSpPr txBox="1"/>
          <p:nvPr/>
        </p:nvSpPr>
        <p:spPr>
          <a:xfrm>
            <a:off x="6426471" y="6343220"/>
            <a:ext cx="4830169" cy="430887"/>
          </a:xfrm>
          <a:prstGeom prst="rect">
            <a:avLst/>
          </a:prstGeom>
          <a:noFill/>
        </p:spPr>
        <p:txBody>
          <a:bodyPr wrap="none" rtlCol="0">
            <a:spAutoFit/>
          </a:bodyPr>
          <a:lstStyle/>
          <a:p>
            <a:pPr marL="269875" indent="-269875" algn="r"/>
            <a:r>
              <a:rPr kumimoji="1" lang="ja-JP" altLang="en-US" sz="1100" dirty="0">
                <a:solidFill>
                  <a:schemeClr val="accent1"/>
                </a:solidFill>
              </a:rPr>
              <a:t>（豆知識）データベースを表すのに使われるこんな</a:t>
            </a:r>
            <a:r>
              <a:rPr lang="ja-JP" altLang="en-US" sz="1100" dirty="0">
                <a:solidFill>
                  <a:schemeClr val="accent1"/>
                </a:solidFill>
              </a:rPr>
              <a:t>↑</a:t>
            </a:r>
            <a:r>
              <a:rPr kumimoji="1" lang="ja-JP" altLang="en-US" sz="1100" dirty="0">
                <a:solidFill>
                  <a:schemeClr val="accent1"/>
                </a:solidFill>
              </a:rPr>
              <a:t>図形は</a:t>
            </a:r>
            <a:br>
              <a:rPr kumimoji="1" lang="en-US" altLang="ja-JP" sz="1100" dirty="0">
                <a:solidFill>
                  <a:schemeClr val="accent1"/>
                </a:solidFill>
              </a:rPr>
            </a:br>
            <a:r>
              <a:rPr kumimoji="1" lang="ja-JP" altLang="en-US" sz="1100" dirty="0">
                <a:solidFill>
                  <a:schemeClr val="accent1"/>
                </a:solidFill>
              </a:rPr>
              <a:t>「磁気ドラム」という古代の記憶装置に由来する（諸説あります）</a:t>
            </a:r>
          </a:p>
        </p:txBody>
      </p:sp>
      <p:pic>
        <p:nvPicPr>
          <p:cNvPr id="2050" name="Picture 2" descr="https://2.bp.blogspot.com/-xQIRqV0J7cc/WwJZtIAUB_I/AAAAAAABMHQ/WS_Knr_gr58bbTTN0NzM3AzZkA5AREBrQCLcBGAs/s800/computer_server_chara1_normal.png">
            <a:extLst>
              <a:ext uri="{FF2B5EF4-FFF2-40B4-BE49-F238E27FC236}">
                <a16:creationId xmlns:a16="http://schemas.microsoft.com/office/drawing/2014/main" id="{B8A7F542-D4A7-496C-A7A8-6A9BC04A18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3452" y="2271824"/>
            <a:ext cx="142228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3.bp.blogspot.com/-AyL12BBd-Us/WwJZwdw55LI/AAAAAAABMHc/rIWGM390G90CuSG_HJUBqbj-7OhOiSBIgCLcBGAs/s800/computer_server_chara2_smile.png">
            <a:extLst>
              <a:ext uri="{FF2B5EF4-FFF2-40B4-BE49-F238E27FC236}">
                <a16:creationId xmlns:a16="http://schemas.microsoft.com/office/drawing/2014/main" id="{2E84ABEB-F1F2-49FF-956D-8CBFE72372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328" y="2271824"/>
            <a:ext cx="1422287" cy="216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____label____110">
            <a:extLst>
              <a:ext uri="{FF2B5EF4-FFF2-40B4-BE49-F238E27FC236}">
                <a16:creationId xmlns:a16="http://schemas.microsoft.com/office/drawing/2014/main" id="{DE0C7E95-D74D-428B-A70B-3B69B779B186}"/>
              </a:ext>
            </a:extLst>
          </p:cNvPr>
          <p:cNvPicPr>
            <a:picLocks/>
          </p:cNvPicPr>
          <p:nvPr/>
        </p:nvPicPr>
        <p:blipFill>
          <a:blip r:embed="rId7"/>
          <a:stretch>
            <a:fillRect/>
          </a:stretch>
        </p:blipFill>
        <p:spPr>
          <a:xfrm>
            <a:off x="11988800" y="190500"/>
            <a:ext cx="12700" cy="12700"/>
          </a:xfrm>
          <a:prstGeom prst="rect">
            <a:avLst/>
          </a:prstGeom>
        </p:spPr>
      </p:pic>
    </p:spTree>
    <p:extLst>
      <p:ext uri="{BB962C8B-B14F-4D97-AF65-F5344CB8AC3E}">
        <p14:creationId xmlns:p14="http://schemas.microsoft.com/office/powerpoint/2010/main" val="2796608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19A5AA-04AE-4187-BE56-010E134D09BD}"/>
              </a:ext>
            </a:extLst>
          </p:cNvPr>
          <p:cNvSpPr>
            <a:spLocks noGrp="1"/>
          </p:cNvSpPr>
          <p:nvPr>
            <p:ph type="title"/>
          </p:nvPr>
        </p:nvSpPr>
        <p:spPr/>
        <p:txBody>
          <a:bodyPr/>
          <a:lstStyle/>
          <a:p>
            <a:r>
              <a:rPr lang="ja-JP" altLang="en-US" sz="2800" dirty="0"/>
              <a:t>ウェブ（</a:t>
            </a:r>
            <a:r>
              <a:rPr lang="en-US" altLang="ja-JP" sz="2800" dirty="0"/>
              <a:t>World Wide Web</a:t>
            </a:r>
            <a:r>
              <a:rPr lang="ja-JP" altLang="en-US" sz="2800" dirty="0"/>
              <a:t>）の仕組み（</a:t>
            </a:r>
            <a:r>
              <a:rPr lang="en-US" altLang="ja-JP" sz="2800" dirty="0"/>
              <a:t>12</a:t>
            </a:r>
            <a:r>
              <a:rPr lang="ja-JP" altLang="en-US" sz="2800" dirty="0"/>
              <a:t>）</a:t>
            </a:r>
            <a:br>
              <a:rPr lang="en-US" altLang="ja-JP" dirty="0"/>
            </a:br>
            <a:r>
              <a:rPr lang="ja-JP" altLang="en-US" dirty="0"/>
              <a:t>データベース検索に利用される</a:t>
            </a:r>
            <a:r>
              <a:rPr lang="en-US" altLang="ja-JP" dirty="0"/>
              <a:t>SQL</a:t>
            </a:r>
            <a:endParaRPr kumimoji="1" lang="ja-JP" altLang="en-US" dirty="0"/>
          </a:p>
        </p:txBody>
      </p:sp>
      <p:sp>
        <p:nvSpPr>
          <p:cNvPr id="3" name="スライド番号プレースホルダー 2">
            <a:extLst>
              <a:ext uri="{FF2B5EF4-FFF2-40B4-BE49-F238E27FC236}">
                <a16:creationId xmlns:a16="http://schemas.microsoft.com/office/drawing/2014/main" id="{F99B332B-3D30-48E7-962D-16A71EBF5096}"/>
              </a:ext>
            </a:extLst>
          </p:cNvPr>
          <p:cNvSpPr>
            <a:spLocks noGrp="1"/>
          </p:cNvSpPr>
          <p:nvPr>
            <p:ph type="sldNum" sz="quarter" idx="12"/>
          </p:nvPr>
        </p:nvSpPr>
        <p:spPr/>
        <p:txBody>
          <a:bodyPr/>
          <a:lstStyle/>
          <a:p>
            <a:fld id="{3DF5FC44-9AB5-4F09-BB07-C5E1012D5340}" type="slidenum">
              <a:rPr lang="ja-JP" altLang="en-US" smtClean="0"/>
              <a:pPr/>
              <a:t>15</a:t>
            </a:fld>
            <a:endParaRPr lang="ja-JP" altLang="en-US"/>
          </a:p>
        </p:txBody>
      </p:sp>
      <p:sp>
        <p:nvSpPr>
          <p:cNvPr id="4" name="コンテンツ プレースホルダー 3">
            <a:extLst>
              <a:ext uri="{FF2B5EF4-FFF2-40B4-BE49-F238E27FC236}">
                <a16:creationId xmlns:a16="http://schemas.microsoft.com/office/drawing/2014/main" id="{E0D6104C-A82A-405A-9586-4F749ECE70A6}"/>
              </a:ext>
            </a:extLst>
          </p:cNvPr>
          <p:cNvSpPr>
            <a:spLocks noGrp="1"/>
          </p:cNvSpPr>
          <p:nvPr>
            <p:ph sz="quarter" idx="13"/>
          </p:nvPr>
        </p:nvSpPr>
        <p:spPr>
          <a:xfrm>
            <a:off x="732001" y="1224000"/>
            <a:ext cx="6040274" cy="5256000"/>
          </a:xfrm>
        </p:spPr>
        <p:txBody>
          <a:bodyPr/>
          <a:lstStyle/>
          <a:p>
            <a:r>
              <a:rPr lang="ja-JP" altLang="en-US" dirty="0"/>
              <a:t>（リレーショナル）データベースは、データが表の形で管理している（右図）</a:t>
            </a:r>
            <a:endParaRPr lang="en-US" altLang="ja-JP" dirty="0"/>
          </a:p>
          <a:p>
            <a:r>
              <a:rPr lang="ja-JP" altLang="en-US" dirty="0"/>
              <a:t>データ（レコード）の検索・操作を行う際に使われる言語が</a:t>
            </a:r>
            <a:r>
              <a:rPr lang="en-US" altLang="ja-JP" dirty="0"/>
              <a:t>SQL</a:t>
            </a:r>
          </a:p>
          <a:p>
            <a:endParaRPr lang="en-US" altLang="ja-JP" dirty="0"/>
          </a:p>
        </p:txBody>
      </p:sp>
      <p:graphicFrame>
        <p:nvGraphicFramePr>
          <p:cNvPr id="6" name="表 5">
            <a:extLst>
              <a:ext uri="{FF2B5EF4-FFF2-40B4-BE49-F238E27FC236}">
                <a16:creationId xmlns:a16="http://schemas.microsoft.com/office/drawing/2014/main" id="{E41E258F-88FD-4075-BAB9-03A6FD650C80}"/>
              </a:ext>
            </a:extLst>
          </p:cNvPr>
          <p:cNvGraphicFramePr>
            <a:graphicFrameLocks noGrp="1"/>
          </p:cNvGraphicFramePr>
          <p:nvPr>
            <p:extLst>
              <p:ext uri="{D42A27DB-BD31-4B8C-83A1-F6EECF244321}">
                <p14:modId xmlns:p14="http://schemas.microsoft.com/office/powerpoint/2010/main" val="3384437949"/>
              </p:ext>
            </p:extLst>
          </p:nvPr>
        </p:nvGraphicFramePr>
        <p:xfrm>
          <a:off x="6838951" y="1324593"/>
          <a:ext cx="5143496" cy="2743200"/>
        </p:xfrm>
        <a:graphic>
          <a:graphicData uri="http://schemas.openxmlformats.org/drawingml/2006/table">
            <a:tbl>
              <a:tblPr>
                <a:tableStyleId>{2D5ABB26-0587-4C30-8999-92F81FD0307C}</a:tableStyleId>
              </a:tblPr>
              <a:tblGrid>
                <a:gridCol w="878396">
                  <a:extLst>
                    <a:ext uri="{9D8B030D-6E8A-4147-A177-3AD203B41FA5}">
                      <a16:colId xmlns:a16="http://schemas.microsoft.com/office/drawing/2014/main" val="2182716434"/>
                    </a:ext>
                  </a:extLst>
                </a:gridCol>
                <a:gridCol w="2108151">
                  <a:extLst>
                    <a:ext uri="{9D8B030D-6E8A-4147-A177-3AD203B41FA5}">
                      <a16:colId xmlns:a16="http://schemas.microsoft.com/office/drawing/2014/main" val="2442602447"/>
                    </a:ext>
                  </a:extLst>
                </a:gridCol>
                <a:gridCol w="2156949">
                  <a:extLst>
                    <a:ext uri="{9D8B030D-6E8A-4147-A177-3AD203B41FA5}">
                      <a16:colId xmlns:a16="http://schemas.microsoft.com/office/drawing/2014/main" val="2601124938"/>
                    </a:ext>
                  </a:extLst>
                </a:gridCol>
              </a:tblGrid>
              <a:tr h="370840">
                <a:tc gridSpan="3">
                  <a:txBody>
                    <a:bodyPr/>
                    <a:lstStyle/>
                    <a:p>
                      <a:r>
                        <a:rPr kumimoji="1" lang="ja-JP" altLang="en-US" sz="2400" dirty="0">
                          <a:solidFill>
                            <a:schemeClr val="accent1"/>
                          </a:solidFill>
                        </a:rPr>
                        <a:t>商品テーブル</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hMerge="1">
                  <a:txBody>
                    <a:bodyPr/>
                    <a:lstStyle/>
                    <a:p>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69509716"/>
                  </a:ext>
                </a:extLst>
              </a:tr>
              <a:tr h="370840">
                <a:tc>
                  <a:txBody>
                    <a:bodyPr/>
                    <a:lstStyle/>
                    <a:p>
                      <a:pPr algn="ctr"/>
                      <a:r>
                        <a:rPr kumimoji="1" lang="ja-JP" altLang="en-US" sz="2400" dirty="0">
                          <a:solidFill>
                            <a:schemeClr val="accent1"/>
                          </a:solidFill>
                        </a:rPr>
                        <a:t>番号</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2400" dirty="0">
                          <a:solidFill>
                            <a:schemeClr val="accent1"/>
                          </a:solidFill>
                        </a:rPr>
                        <a:t>商品名</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2400" dirty="0">
                          <a:solidFill>
                            <a:schemeClr val="accent1"/>
                          </a:solidFill>
                        </a:rPr>
                        <a:t>価格</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659777291"/>
                  </a:ext>
                </a:extLst>
              </a:tr>
              <a:tr h="370840">
                <a:tc>
                  <a:txBody>
                    <a:bodyPr/>
                    <a:lstStyle/>
                    <a:p>
                      <a:pPr algn="r"/>
                      <a:r>
                        <a:rPr kumimoji="1" lang="en-US" altLang="ja-JP" sz="2400" dirty="0">
                          <a:solidFill>
                            <a:schemeClr val="accent1"/>
                          </a:solidFill>
                        </a:rPr>
                        <a:t>1</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r>
                        <a:rPr kumimoji="1" lang="ja-JP" altLang="en-US" sz="2400" dirty="0">
                          <a:solidFill>
                            <a:schemeClr val="accent1"/>
                          </a:solidFill>
                        </a:rPr>
                        <a:t>りんご</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r"/>
                      <a:r>
                        <a:rPr kumimoji="1" lang="en-US" altLang="ja-JP" sz="2400" dirty="0">
                          <a:solidFill>
                            <a:schemeClr val="accent1"/>
                          </a:solidFill>
                        </a:rPr>
                        <a:t>150</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801253478"/>
                  </a:ext>
                </a:extLst>
              </a:tr>
              <a:tr h="370840">
                <a:tc>
                  <a:txBody>
                    <a:bodyPr/>
                    <a:lstStyle/>
                    <a:p>
                      <a:pPr algn="r"/>
                      <a:r>
                        <a:rPr kumimoji="1" lang="en-US" altLang="ja-JP" sz="2400" dirty="0">
                          <a:solidFill>
                            <a:schemeClr val="accent1"/>
                          </a:solidFill>
                        </a:rPr>
                        <a:t>2</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r>
                        <a:rPr kumimoji="1" lang="ja-JP" altLang="en-US" sz="2400" dirty="0">
                          <a:solidFill>
                            <a:schemeClr val="accent1"/>
                          </a:solidFill>
                        </a:rPr>
                        <a:t>みかん</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r"/>
                      <a:r>
                        <a:rPr kumimoji="1" lang="en-US" altLang="ja-JP" sz="2400" dirty="0">
                          <a:solidFill>
                            <a:schemeClr val="accent1"/>
                          </a:solidFill>
                        </a:rPr>
                        <a:t>50</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406740818"/>
                  </a:ext>
                </a:extLst>
              </a:tr>
              <a:tr h="370840">
                <a:tc>
                  <a:txBody>
                    <a:bodyPr/>
                    <a:lstStyle/>
                    <a:p>
                      <a:pPr algn="r"/>
                      <a:r>
                        <a:rPr kumimoji="1" lang="en-US" altLang="ja-JP" sz="2400" dirty="0">
                          <a:solidFill>
                            <a:schemeClr val="accent1"/>
                          </a:solidFill>
                        </a:rPr>
                        <a:t>3</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r>
                        <a:rPr kumimoji="1" lang="en-US" altLang="ja-JP" sz="2400" dirty="0">
                          <a:solidFill>
                            <a:schemeClr val="accent1"/>
                          </a:solidFill>
                        </a:rPr>
                        <a:t>RX-79[G]Ez-8</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r"/>
                      <a:r>
                        <a:rPr kumimoji="1" lang="en-US" altLang="ja-JP" sz="2400" dirty="0">
                          <a:solidFill>
                            <a:schemeClr val="accent1"/>
                          </a:solidFill>
                        </a:rPr>
                        <a:t>1, 980,000</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779504991"/>
                  </a:ext>
                </a:extLst>
              </a:tr>
              <a:tr h="370840">
                <a:tc gridSpan="3">
                  <a:txBody>
                    <a:bodyPr/>
                    <a:lstStyle/>
                    <a:p>
                      <a:pPr algn="ctr"/>
                      <a:r>
                        <a:rPr kumimoji="1" lang="en-US" altLang="ja-JP" sz="2400" dirty="0">
                          <a:solidFill>
                            <a:schemeClr val="accent1"/>
                          </a:solidFill>
                        </a:rPr>
                        <a:t>︙</a:t>
                      </a:r>
                      <a:endParaRPr kumimoji="1" lang="ja-JP" altLang="en-US" sz="24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sz="24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a:endParaRPr kumimoji="1" lang="ja-JP" altLang="en-US" sz="24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9251946"/>
                  </a:ext>
                </a:extLst>
              </a:tr>
            </a:tbl>
          </a:graphicData>
        </a:graphic>
      </p:graphicFrame>
      <p:graphicFrame>
        <p:nvGraphicFramePr>
          <p:cNvPr id="7" name="表 6">
            <a:extLst>
              <a:ext uri="{FF2B5EF4-FFF2-40B4-BE49-F238E27FC236}">
                <a16:creationId xmlns:a16="http://schemas.microsoft.com/office/drawing/2014/main" id="{769DB84A-278B-46BF-A659-7E065C93B397}"/>
              </a:ext>
            </a:extLst>
          </p:cNvPr>
          <p:cNvGraphicFramePr>
            <a:graphicFrameLocks noGrp="1"/>
          </p:cNvGraphicFramePr>
          <p:nvPr>
            <p:extLst>
              <p:ext uri="{D42A27DB-BD31-4B8C-83A1-F6EECF244321}">
                <p14:modId xmlns:p14="http://schemas.microsoft.com/office/powerpoint/2010/main" val="706904451"/>
              </p:ext>
            </p:extLst>
          </p:nvPr>
        </p:nvGraphicFramePr>
        <p:xfrm>
          <a:off x="6838951" y="4211414"/>
          <a:ext cx="5144796" cy="2286000"/>
        </p:xfrm>
        <a:graphic>
          <a:graphicData uri="http://schemas.openxmlformats.org/drawingml/2006/table">
            <a:tbl>
              <a:tblPr>
                <a:tableStyleId>{2D5ABB26-0587-4C30-8999-92F81FD0307C}</a:tableStyleId>
              </a:tblPr>
              <a:tblGrid>
                <a:gridCol w="828000">
                  <a:extLst>
                    <a:ext uri="{9D8B030D-6E8A-4147-A177-3AD203B41FA5}">
                      <a16:colId xmlns:a16="http://schemas.microsoft.com/office/drawing/2014/main" val="2182716434"/>
                    </a:ext>
                  </a:extLst>
                </a:gridCol>
                <a:gridCol w="2736000">
                  <a:extLst>
                    <a:ext uri="{9D8B030D-6E8A-4147-A177-3AD203B41FA5}">
                      <a16:colId xmlns:a16="http://schemas.microsoft.com/office/drawing/2014/main" val="2442602447"/>
                    </a:ext>
                  </a:extLst>
                </a:gridCol>
                <a:gridCol w="1044000">
                  <a:extLst>
                    <a:ext uri="{9D8B030D-6E8A-4147-A177-3AD203B41FA5}">
                      <a16:colId xmlns:a16="http://schemas.microsoft.com/office/drawing/2014/main" val="2601124938"/>
                    </a:ext>
                  </a:extLst>
                </a:gridCol>
                <a:gridCol w="536796">
                  <a:extLst>
                    <a:ext uri="{9D8B030D-6E8A-4147-A177-3AD203B41FA5}">
                      <a16:colId xmlns:a16="http://schemas.microsoft.com/office/drawing/2014/main" val="3045814060"/>
                    </a:ext>
                  </a:extLst>
                </a:gridCol>
              </a:tblGrid>
              <a:tr h="370840">
                <a:tc gridSpan="3">
                  <a:txBody>
                    <a:bodyPr/>
                    <a:lstStyle/>
                    <a:p>
                      <a:r>
                        <a:rPr kumimoji="1" lang="ja-JP" altLang="en-US" sz="2400" dirty="0">
                          <a:solidFill>
                            <a:schemeClr val="accent1"/>
                          </a:solidFill>
                        </a:rPr>
                        <a:t>会員テーブル</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hMerge="1">
                  <a:txBody>
                    <a:bodyPr/>
                    <a:lstStyle/>
                    <a:p>
                      <a:endParaRPr kumimoji="1" lang="ja-JP" altLang="en-US" sz="2400" dirty="0">
                        <a:solidFill>
                          <a:schemeClr val="accent1"/>
                        </a:solidFill>
                      </a:endParaRPr>
                    </a:p>
                  </a:txBody>
                  <a:tcPr>
                    <a:lnL w="12700" cap="flat" cmpd="sng" algn="ctr">
                      <a:no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endParaRPr kumimoji="1" lang="ja-JP" altLang="en-US" sz="24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509716"/>
                  </a:ext>
                </a:extLst>
              </a:tr>
              <a:tr h="370840">
                <a:tc>
                  <a:txBody>
                    <a:bodyPr/>
                    <a:lstStyle/>
                    <a:p>
                      <a:pPr algn="ctr"/>
                      <a:r>
                        <a:rPr kumimoji="1" lang="ja-JP" altLang="en-US" sz="2400" dirty="0">
                          <a:solidFill>
                            <a:schemeClr val="accent1"/>
                          </a:solidFill>
                        </a:rPr>
                        <a:t>番号</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2400" dirty="0">
                          <a:solidFill>
                            <a:schemeClr val="accent1"/>
                          </a:solidFill>
                        </a:rPr>
                        <a:t>メール</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kumimoji="1" lang="ja-JP" altLang="en-US" sz="2400" dirty="0">
                          <a:solidFill>
                            <a:schemeClr val="accent1"/>
                          </a:solidFill>
                        </a:rPr>
                        <a:t>姓</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l"/>
                      <a:r>
                        <a:rPr kumimoji="1" lang="en-US" altLang="ja-JP" sz="2400" dirty="0">
                          <a:solidFill>
                            <a:schemeClr val="accent1"/>
                          </a:solidFill>
                        </a:rPr>
                        <a:t>…</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9777291"/>
                  </a:ext>
                </a:extLst>
              </a:tr>
              <a:tr h="370840">
                <a:tc>
                  <a:txBody>
                    <a:bodyPr/>
                    <a:lstStyle/>
                    <a:p>
                      <a:pPr algn="r"/>
                      <a:r>
                        <a:rPr kumimoji="1" lang="en-US" altLang="ja-JP" sz="2400" dirty="0">
                          <a:solidFill>
                            <a:schemeClr val="accent1"/>
                          </a:solidFill>
                        </a:rPr>
                        <a:t>1</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r>
                        <a:rPr kumimoji="1" lang="en-US" altLang="ja-JP" sz="2400" dirty="0" err="1">
                          <a:solidFill>
                            <a:schemeClr val="accent1"/>
                          </a:solidFill>
                        </a:rPr>
                        <a:t>hime@</a:t>
                      </a:r>
                      <a:r>
                        <a:rPr kumimoji="1" lang="en-US" altLang="ja-JP" sz="2400" err="1">
                          <a:solidFill>
                            <a:schemeClr val="accent1"/>
                          </a:solidFill>
                        </a:rPr>
                        <a:t>example</a:t>
                      </a:r>
                      <a:r>
                        <a:rPr kumimoji="1" lang="en-US" altLang="ja-JP" sz="2400">
                          <a:solidFill>
                            <a:schemeClr val="accent1"/>
                          </a:solidFill>
                        </a:rPr>
                        <a:t>.jp</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kumimoji="1" lang="ja-JP" altLang="en-US" sz="2400" dirty="0">
                          <a:solidFill>
                            <a:schemeClr val="accent1"/>
                          </a:solidFill>
                        </a:rPr>
                        <a:t>田中</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l"/>
                      <a:r>
                        <a:rPr kumimoji="1" lang="en-US" altLang="ja-JP" sz="2400" dirty="0">
                          <a:solidFill>
                            <a:schemeClr val="accent1"/>
                          </a:solidFill>
                        </a:rPr>
                        <a:t>…</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1253478"/>
                  </a:ext>
                </a:extLst>
              </a:tr>
              <a:tr h="370840">
                <a:tc>
                  <a:txBody>
                    <a:bodyPr/>
                    <a:lstStyle/>
                    <a:p>
                      <a:pPr algn="r"/>
                      <a:r>
                        <a:rPr kumimoji="1" lang="en-US" altLang="ja-JP" sz="2400" dirty="0">
                          <a:solidFill>
                            <a:schemeClr val="accent1"/>
                          </a:solidFill>
                        </a:rPr>
                        <a:t>2</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r>
                        <a:rPr kumimoji="1" lang="en-US" altLang="ja-JP" sz="2400" dirty="0">
                          <a:solidFill>
                            <a:schemeClr val="accent1"/>
                          </a:solidFill>
                        </a:rPr>
                        <a:t>hina@example.jp</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a:r>
                        <a:rPr kumimoji="1" lang="ja-JP" altLang="en-US" sz="2400" dirty="0">
                          <a:solidFill>
                            <a:schemeClr val="accent1"/>
                          </a:solidFill>
                        </a:rPr>
                        <a:t>鈴木</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l"/>
                      <a:r>
                        <a:rPr kumimoji="1" lang="en-US" altLang="ja-JP" sz="2400" dirty="0">
                          <a:solidFill>
                            <a:schemeClr val="accent1"/>
                          </a:solidFill>
                        </a:rPr>
                        <a:t>…</a:t>
                      </a:r>
                      <a:endParaRPr kumimoji="1" lang="ja-JP" altLang="en-US" sz="2400" dirty="0">
                        <a:solidFill>
                          <a:schemeClr val="accent1"/>
                        </a:solidFill>
                      </a:endParaRPr>
                    </a:p>
                  </a:txBody>
                  <a:tcPr>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9504991"/>
                  </a:ext>
                </a:extLst>
              </a:tr>
              <a:tr h="370840">
                <a:tc gridSpan="3">
                  <a:txBody>
                    <a:bodyPr/>
                    <a:lstStyle/>
                    <a:p>
                      <a:pPr algn="ctr"/>
                      <a:r>
                        <a:rPr kumimoji="1" lang="en-US" altLang="ja-JP" sz="2400" dirty="0">
                          <a:solidFill>
                            <a:schemeClr val="accent1"/>
                          </a:solidFill>
                        </a:rPr>
                        <a:t>︙</a:t>
                      </a:r>
                      <a:endParaRPr kumimoji="1" lang="ja-JP" altLang="en-US" sz="24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kumimoji="1" lang="ja-JP" altLang="en-US" sz="24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r"/>
                      <a:endParaRPr kumimoji="1" lang="ja-JP" altLang="en-US" sz="24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kumimoji="1" lang="ja-JP" altLang="en-US" sz="2400" dirty="0">
                        <a:solidFill>
                          <a:schemeClr val="accent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9251946"/>
                  </a:ext>
                </a:extLst>
              </a:tr>
            </a:tbl>
          </a:graphicData>
        </a:graphic>
      </p:graphicFrame>
      <p:sp>
        <p:nvSpPr>
          <p:cNvPr id="8" name="正方形/長方形 7">
            <a:extLst>
              <a:ext uri="{FF2B5EF4-FFF2-40B4-BE49-F238E27FC236}">
                <a16:creationId xmlns:a16="http://schemas.microsoft.com/office/drawing/2014/main" id="{988C937C-D687-4CB8-AED5-0DFE6E928970}"/>
              </a:ext>
            </a:extLst>
          </p:cNvPr>
          <p:cNvSpPr/>
          <p:nvPr/>
        </p:nvSpPr>
        <p:spPr>
          <a:xfrm>
            <a:off x="722476" y="3337262"/>
            <a:ext cx="5908221" cy="1029476"/>
          </a:xfrm>
          <a:prstGeom prst="rect">
            <a:avLst/>
          </a:prstGeom>
          <a:ln w="19050">
            <a:solidFill>
              <a:schemeClr val="accent6"/>
            </a:solidFill>
          </a:ln>
        </p:spPr>
        <p:txBody>
          <a:bodyPr wrap="square" lIns="0" tIns="144000" rIns="0" bIns="144000">
            <a:spAutoFit/>
          </a:bodyPr>
          <a:lstStyle/>
          <a:p>
            <a:pPr algn="ctr"/>
            <a:r>
              <a:rPr lang="en-US" altLang="ja-JP" sz="2400" dirty="0">
                <a:solidFill>
                  <a:schemeClr val="accent6"/>
                </a:solidFill>
                <a:latin typeface="Source Code Pro" panose="020B0509030403020204" pitchFamily="49" charset="0"/>
              </a:rPr>
              <a:t>SELECT '</a:t>
            </a:r>
            <a:r>
              <a:rPr lang="ja-JP" altLang="en-US" sz="2400" dirty="0">
                <a:solidFill>
                  <a:schemeClr val="accent6"/>
                </a:solidFill>
                <a:latin typeface="Source Code Pro" panose="020B0509030403020204" pitchFamily="49" charset="0"/>
              </a:rPr>
              <a:t>商品名</a:t>
            </a:r>
            <a:r>
              <a:rPr lang="en-US" altLang="ja-JP" sz="2400" dirty="0">
                <a:solidFill>
                  <a:schemeClr val="accent6"/>
                </a:solidFill>
                <a:latin typeface="Source Code Pro" panose="020B0509030403020204" pitchFamily="49" charset="0"/>
              </a:rPr>
              <a:t>'</a:t>
            </a:r>
            <a:r>
              <a:rPr lang="ja-JP" altLang="en-US" sz="2400" dirty="0">
                <a:solidFill>
                  <a:schemeClr val="accent6"/>
                </a:solidFill>
                <a:latin typeface="Source Code Pro" panose="020B0509030403020204" pitchFamily="49" charset="0"/>
              </a:rPr>
              <a:t> </a:t>
            </a:r>
            <a:r>
              <a:rPr lang="en-US" altLang="ja-JP" sz="2400" dirty="0">
                <a:solidFill>
                  <a:schemeClr val="accent6"/>
                </a:solidFill>
                <a:latin typeface="Source Code Pro" panose="020B0509030403020204" pitchFamily="49" charset="0"/>
              </a:rPr>
              <a:t>FROM '</a:t>
            </a:r>
            <a:r>
              <a:rPr lang="ja-JP" altLang="en-US" sz="2400" dirty="0">
                <a:solidFill>
                  <a:schemeClr val="accent6"/>
                </a:solidFill>
                <a:latin typeface="Source Code Pro" panose="020B0509030403020204" pitchFamily="49" charset="0"/>
              </a:rPr>
              <a:t>商品テーブル</a:t>
            </a:r>
            <a:r>
              <a:rPr lang="en-US" altLang="ja-JP" sz="2400" dirty="0">
                <a:solidFill>
                  <a:schemeClr val="accent6"/>
                </a:solidFill>
                <a:latin typeface="Source Code Pro" panose="020B0509030403020204" pitchFamily="49" charset="0"/>
              </a:rPr>
              <a:t>'</a:t>
            </a:r>
          </a:p>
          <a:p>
            <a:pPr algn="ctr"/>
            <a:r>
              <a:rPr lang="en-US" altLang="ja-JP" sz="2400" dirty="0">
                <a:solidFill>
                  <a:schemeClr val="accent6"/>
                </a:solidFill>
                <a:latin typeface="Source Code Pro" panose="020B0509030403020204" pitchFamily="49" charset="0"/>
              </a:rPr>
              <a:t>WHERE '</a:t>
            </a:r>
            <a:r>
              <a:rPr lang="ja-JP" altLang="en-US" sz="2400" dirty="0">
                <a:solidFill>
                  <a:schemeClr val="accent6"/>
                </a:solidFill>
                <a:latin typeface="Source Code Pro" panose="020B0509030403020204" pitchFamily="49" charset="0"/>
              </a:rPr>
              <a:t>価格</a:t>
            </a:r>
            <a:r>
              <a:rPr lang="en-US" altLang="ja-JP" sz="2400" dirty="0">
                <a:solidFill>
                  <a:schemeClr val="accent6"/>
                </a:solidFill>
                <a:latin typeface="Source Code Pro" panose="020B0509030403020204" pitchFamily="49" charset="0"/>
              </a:rPr>
              <a:t>'</a:t>
            </a:r>
            <a:r>
              <a:rPr lang="ja-JP" altLang="en-US" sz="2400" dirty="0">
                <a:solidFill>
                  <a:schemeClr val="accent6"/>
                </a:solidFill>
                <a:latin typeface="Source Code Pro" panose="020B0509030403020204" pitchFamily="49" charset="0"/>
              </a:rPr>
              <a:t> </a:t>
            </a:r>
            <a:r>
              <a:rPr lang="en-US" altLang="ja-JP" sz="2400" dirty="0">
                <a:solidFill>
                  <a:schemeClr val="accent6"/>
                </a:solidFill>
                <a:latin typeface="Source Code Pro" panose="020B0509030403020204" pitchFamily="49" charset="0"/>
              </a:rPr>
              <a:t>&lt; 200;</a:t>
            </a:r>
          </a:p>
        </p:txBody>
      </p:sp>
      <p:sp>
        <p:nvSpPr>
          <p:cNvPr id="9" name="吹き出し: 四角形 8">
            <a:extLst>
              <a:ext uri="{FF2B5EF4-FFF2-40B4-BE49-F238E27FC236}">
                <a16:creationId xmlns:a16="http://schemas.microsoft.com/office/drawing/2014/main" id="{34B09673-F9B4-4B04-914A-8FCC5B990C49}"/>
              </a:ext>
            </a:extLst>
          </p:cNvPr>
          <p:cNvSpPr/>
          <p:nvPr/>
        </p:nvSpPr>
        <p:spPr>
          <a:xfrm>
            <a:off x="2600325" y="4589627"/>
            <a:ext cx="4030372" cy="931968"/>
          </a:xfrm>
          <a:prstGeom prst="wedgeRectCallout">
            <a:avLst>
              <a:gd name="adj1" fmla="val -36168"/>
              <a:gd name="adj2" fmla="val -7191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108000" rtlCol="0" anchor="ctr">
            <a:spAutoFit/>
          </a:bodyPr>
          <a:lstStyle/>
          <a:p>
            <a:pPr algn="just">
              <a:lnSpc>
                <a:spcPct val="150000"/>
              </a:lnSpc>
            </a:pPr>
            <a:r>
              <a:rPr kumimoji="1" lang="ja-JP" altLang="en-US" dirty="0">
                <a:solidFill>
                  <a:schemeClr val="accent1"/>
                </a:solidFill>
              </a:rPr>
              <a:t>商品テーブルから、価格が</a:t>
            </a:r>
            <a:r>
              <a:rPr kumimoji="1" lang="en-US" altLang="ja-JP" dirty="0">
                <a:solidFill>
                  <a:schemeClr val="accent1"/>
                </a:solidFill>
              </a:rPr>
              <a:t>200</a:t>
            </a:r>
            <a:r>
              <a:rPr lang="ja-JP" altLang="en-US" dirty="0">
                <a:solidFill>
                  <a:schemeClr val="accent1"/>
                </a:solidFill>
              </a:rPr>
              <a:t>未満の商品を選び出し、その商品名を返す</a:t>
            </a:r>
            <a:endParaRPr kumimoji="1" lang="ja-JP" altLang="en-US" dirty="0">
              <a:solidFill>
                <a:schemeClr val="accent1"/>
              </a:solidFill>
            </a:endParaRPr>
          </a:p>
        </p:txBody>
      </p:sp>
      <p:pic>
        <p:nvPicPr>
          <p:cNvPr id="10" name="Picture 2" descr="https://4.bp.blogspot.com/-VtfK8e7-guk/UNgpNEi_IEI/AAAAAAAAJZI/PuIiQXbcfJY/s1600/mark_arrow_down.png">
            <a:extLst>
              <a:ext uri="{FF2B5EF4-FFF2-40B4-BE49-F238E27FC236}">
                <a16:creationId xmlns:a16="http://schemas.microsoft.com/office/drawing/2014/main" id="{648CB871-8CE4-45FB-B544-33DCBE0E63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55086" y="4366738"/>
            <a:ext cx="1242628" cy="1377746"/>
          </a:xfrm>
          <a:prstGeom prst="rect">
            <a:avLst/>
          </a:prstGeom>
          <a:noFill/>
          <a:extLst>
            <a:ext uri="{909E8E84-426E-40DD-AFC4-6F175D3DCCD1}">
              <a14:hiddenFill xmlns:a14="http://schemas.microsoft.com/office/drawing/2010/main">
                <a:solidFill>
                  <a:srgbClr val="FFFFFF"/>
                </a:solidFill>
              </a14:hiddenFill>
            </a:ext>
          </a:extLst>
        </p:spPr>
      </p:pic>
      <p:sp>
        <p:nvSpPr>
          <p:cNvPr id="11" name="正方形/長方形 10">
            <a:extLst>
              <a:ext uri="{FF2B5EF4-FFF2-40B4-BE49-F238E27FC236}">
                <a16:creationId xmlns:a16="http://schemas.microsoft.com/office/drawing/2014/main" id="{AFFC5ABA-9517-4EA1-B47F-4DF7F26BCC73}"/>
              </a:ext>
            </a:extLst>
          </p:cNvPr>
          <p:cNvSpPr/>
          <p:nvPr/>
        </p:nvSpPr>
        <p:spPr>
          <a:xfrm>
            <a:off x="722475" y="5744484"/>
            <a:ext cx="5908221" cy="660144"/>
          </a:xfrm>
          <a:prstGeom prst="rect">
            <a:avLst/>
          </a:prstGeom>
          <a:solidFill>
            <a:schemeClr val="accent6"/>
          </a:solidFill>
          <a:ln w="19050">
            <a:noFill/>
          </a:ln>
        </p:spPr>
        <p:txBody>
          <a:bodyPr wrap="square" lIns="144000" tIns="144000" rIns="144000" bIns="144000">
            <a:spAutoFit/>
          </a:bodyPr>
          <a:lstStyle/>
          <a:p>
            <a:pPr algn="ctr"/>
            <a:r>
              <a:rPr lang="ja-JP" altLang="en-US" sz="2400" b="1" dirty="0">
                <a:solidFill>
                  <a:schemeClr val="bg1"/>
                </a:solidFill>
                <a:latin typeface="Source Code Pro" panose="020B0509030403020204" pitchFamily="49" charset="0"/>
              </a:rPr>
              <a:t>結果：りんご，みかん</a:t>
            </a:r>
            <a:endParaRPr lang="en-US" altLang="ja-JP" sz="2400" b="1" dirty="0">
              <a:solidFill>
                <a:schemeClr val="bg1"/>
              </a:solidFill>
              <a:latin typeface="Source Code Pro" panose="020B0509030403020204" pitchFamily="49" charset="0"/>
            </a:endParaRPr>
          </a:p>
        </p:txBody>
      </p:sp>
      <p:pic>
        <p:nvPicPr>
          <p:cNvPr id="25" name="____label____111">
            <a:extLst>
              <a:ext uri="{FF2B5EF4-FFF2-40B4-BE49-F238E27FC236}">
                <a16:creationId xmlns:a16="http://schemas.microsoft.com/office/drawing/2014/main" id="{A45497F5-2518-4D98-905D-33968C011E44}"/>
              </a:ext>
            </a:extLst>
          </p:cNvPr>
          <p:cNvPicPr>
            <a:picLocks/>
          </p:cNvPicPr>
          <p:nvPr/>
        </p:nvPicPr>
        <p:blipFill>
          <a:blip r:embed="rId4"/>
          <a:stretch>
            <a:fillRect/>
          </a:stretch>
        </p:blipFill>
        <p:spPr>
          <a:xfrm>
            <a:off x="11988800" y="190500"/>
            <a:ext cx="12700" cy="12700"/>
          </a:xfrm>
          <a:prstGeom prst="rect">
            <a:avLst/>
          </a:prstGeom>
        </p:spPr>
      </p:pic>
    </p:spTree>
    <p:extLst>
      <p:ext uri="{BB962C8B-B14F-4D97-AF65-F5344CB8AC3E}">
        <p14:creationId xmlns:p14="http://schemas.microsoft.com/office/powerpoint/2010/main" val="3188042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四角形: 角を丸くする 9">
            <a:extLst>
              <a:ext uri="{FF2B5EF4-FFF2-40B4-BE49-F238E27FC236}">
                <a16:creationId xmlns:a16="http://schemas.microsoft.com/office/drawing/2014/main" id="{BC4382AF-C881-4AB0-BA1D-15BBBC1109E5}"/>
              </a:ext>
            </a:extLst>
          </p:cNvPr>
          <p:cNvSpPr/>
          <p:nvPr/>
        </p:nvSpPr>
        <p:spPr>
          <a:xfrm>
            <a:off x="5143501" y="5041127"/>
            <a:ext cx="6316498" cy="1451748"/>
          </a:xfrm>
          <a:prstGeom prst="roundRect">
            <a:avLst/>
          </a:prstGeom>
          <a:solidFill>
            <a:srgbClr val="D3E1F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72000" rIns="288000" bIns="72000" rtlCol="0" anchor="t"/>
          <a:lstStyle/>
          <a:p>
            <a:pPr indent="628650">
              <a:lnSpc>
                <a:spcPct val="125000"/>
              </a:lnSpc>
            </a:pPr>
            <a:r>
              <a:rPr kumimoji="1" lang="ja-JP" altLang="en-US" sz="2000" dirty="0">
                <a:solidFill>
                  <a:schemeClr val="accent1"/>
                </a:solidFill>
              </a:rPr>
              <a:t>入力された文字をそのまま出すのではなく、プログラムとして解釈されないように変換して出すようにする。</a:t>
            </a:r>
          </a:p>
        </p:txBody>
      </p:sp>
      <p:sp>
        <p:nvSpPr>
          <p:cNvPr id="2" name="タイトル 1">
            <a:extLst>
              <a:ext uri="{FF2B5EF4-FFF2-40B4-BE49-F238E27FC236}">
                <a16:creationId xmlns:a16="http://schemas.microsoft.com/office/drawing/2014/main" id="{82DC4A50-4393-4C8F-AA6E-F35213338528}"/>
              </a:ext>
            </a:extLst>
          </p:cNvPr>
          <p:cNvSpPr>
            <a:spLocks noGrp="1"/>
          </p:cNvSpPr>
          <p:nvPr>
            <p:ph type="title"/>
          </p:nvPr>
        </p:nvSpPr>
        <p:spPr/>
        <p:txBody>
          <a:bodyPr>
            <a:normAutofit/>
          </a:bodyPr>
          <a:lstStyle/>
          <a:p>
            <a:r>
              <a:rPr kumimoji="1" lang="ja-JP" altLang="en-US" sz="2800" dirty="0"/>
              <a:t>攻撃手法</a:t>
            </a:r>
            <a:r>
              <a:rPr lang="ja-JP" altLang="en-US" sz="2800" dirty="0"/>
              <a:t>の例</a:t>
            </a:r>
            <a:r>
              <a:rPr kumimoji="1" lang="ja-JP" altLang="en-US" sz="2800" dirty="0"/>
              <a:t>：クロスサイトスクリプティング（</a:t>
            </a:r>
            <a:r>
              <a:rPr kumimoji="1" lang="en-US" altLang="ja-JP" sz="2800" dirty="0"/>
              <a:t>1</a:t>
            </a:r>
            <a:r>
              <a:rPr kumimoji="1" lang="ja-JP" altLang="en-US" sz="2800" dirty="0"/>
              <a:t>）</a:t>
            </a:r>
            <a:br>
              <a:rPr kumimoji="1" lang="en-US" altLang="ja-JP" sz="2800" dirty="0"/>
            </a:br>
            <a:r>
              <a:rPr kumimoji="1" lang="ja-JP" altLang="en-US" dirty="0"/>
              <a:t>クロスサイトスクリプティングとは</a:t>
            </a:r>
            <a:endParaRPr kumimoji="1" lang="ja-JP" altLang="en-US" sz="2800" dirty="0"/>
          </a:p>
        </p:txBody>
      </p:sp>
      <p:sp>
        <p:nvSpPr>
          <p:cNvPr id="3" name="スライド番号プレースホルダー 2">
            <a:extLst>
              <a:ext uri="{FF2B5EF4-FFF2-40B4-BE49-F238E27FC236}">
                <a16:creationId xmlns:a16="http://schemas.microsoft.com/office/drawing/2014/main" id="{8AF26E99-DB36-45B6-9186-854E802A1E0B}"/>
              </a:ext>
            </a:extLst>
          </p:cNvPr>
          <p:cNvSpPr>
            <a:spLocks noGrp="1"/>
          </p:cNvSpPr>
          <p:nvPr>
            <p:ph type="sldNum" sz="quarter" idx="12"/>
          </p:nvPr>
        </p:nvSpPr>
        <p:spPr/>
        <p:txBody>
          <a:bodyPr/>
          <a:lstStyle/>
          <a:p>
            <a:fld id="{3DF5FC44-9AB5-4F09-BB07-C5E1012D5340}" type="slidenum">
              <a:rPr lang="ja-JP" altLang="en-US" smtClean="0"/>
              <a:pPr/>
              <a:t>16</a:t>
            </a:fld>
            <a:endParaRPr lang="ja-JP" altLang="en-US"/>
          </a:p>
        </p:txBody>
      </p:sp>
      <p:sp>
        <p:nvSpPr>
          <p:cNvPr id="4" name="コンテンツ プレースホルダー 3">
            <a:extLst>
              <a:ext uri="{FF2B5EF4-FFF2-40B4-BE49-F238E27FC236}">
                <a16:creationId xmlns:a16="http://schemas.microsoft.com/office/drawing/2014/main" id="{29FD6DA0-A7C1-4FB9-B0B4-DE925705BE88}"/>
              </a:ext>
            </a:extLst>
          </p:cNvPr>
          <p:cNvSpPr>
            <a:spLocks noGrp="1"/>
          </p:cNvSpPr>
          <p:nvPr>
            <p:ph sz="quarter" idx="13"/>
          </p:nvPr>
        </p:nvSpPr>
        <p:spPr>
          <a:xfrm>
            <a:off x="4953662" y="1224000"/>
            <a:ext cx="6506337" cy="3586539"/>
          </a:xfrm>
        </p:spPr>
        <p:txBody>
          <a:bodyPr>
            <a:normAutofit/>
          </a:bodyPr>
          <a:lstStyle/>
          <a:p>
            <a:pPr marL="457200" indent="-457200">
              <a:buFont typeface="+mj-lt"/>
              <a:buAutoNum type="arabicPeriod"/>
            </a:pPr>
            <a:r>
              <a:rPr kumimoji="1" lang="ja-JP" altLang="en-US" sz="2000" dirty="0"/>
              <a:t>入力した内容が画面に表示されるサイト</a:t>
            </a:r>
            <a:br>
              <a:rPr kumimoji="1" lang="en-US" altLang="ja-JP" sz="2000" dirty="0"/>
            </a:br>
            <a:r>
              <a:rPr kumimoji="1" lang="ja-JP" altLang="en-US" sz="2000" dirty="0"/>
              <a:t>（よくありますよね）</a:t>
            </a:r>
            <a:endParaRPr kumimoji="1" lang="en-US" altLang="ja-JP" sz="2000" dirty="0"/>
          </a:p>
          <a:p>
            <a:pPr marL="457200" indent="-457200">
              <a:buFont typeface="+mj-lt"/>
              <a:buAutoNum type="arabicPeriod"/>
            </a:pPr>
            <a:r>
              <a:rPr lang="ja-JP" altLang="en-US" sz="2000" dirty="0"/>
              <a:t>ここに</a:t>
            </a:r>
            <a:r>
              <a:rPr lang="ja-JP" altLang="en-US" sz="2000" dirty="0">
                <a:solidFill>
                  <a:schemeClr val="accent5"/>
                </a:solidFill>
                <a:latin typeface="+mj-ea"/>
                <a:ea typeface="+mj-ea"/>
              </a:rPr>
              <a:t>「</a:t>
            </a:r>
            <a:r>
              <a:rPr lang="en-US" altLang="ja-JP" sz="2000" dirty="0">
                <a:solidFill>
                  <a:schemeClr val="accent5"/>
                </a:solidFill>
                <a:latin typeface="+mj-ea"/>
                <a:ea typeface="+mj-ea"/>
              </a:rPr>
              <a:t>JavaScript</a:t>
            </a:r>
            <a:r>
              <a:rPr lang="ja-JP" altLang="en-US" sz="2000" dirty="0">
                <a:solidFill>
                  <a:schemeClr val="accent5"/>
                </a:solidFill>
                <a:latin typeface="+mj-ea"/>
                <a:ea typeface="+mj-ea"/>
              </a:rPr>
              <a:t>」のプログラムを書き込んだら</a:t>
            </a:r>
            <a:r>
              <a:rPr lang="en-US" altLang="ja-JP" sz="2000" dirty="0"/>
              <a:t>……</a:t>
            </a:r>
            <a:r>
              <a:rPr lang="ja-JP" altLang="en-US" sz="2000" dirty="0"/>
              <a:t>？</a:t>
            </a:r>
            <a:endParaRPr lang="en-US" altLang="ja-JP" sz="2000" dirty="0"/>
          </a:p>
          <a:p>
            <a:pPr marL="457200" indent="-457200">
              <a:buFont typeface="+mj-lt"/>
              <a:buAutoNum type="arabicPeriod"/>
            </a:pPr>
            <a:r>
              <a:rPr kumimoji="1" lang="ja-JP" altLang="en-US" sz="2000" dirty="0"/>
              <a:t>画面が表示される</a:t>
            </a:r>
            <a:r>
              <a:rPr lang="ja-JP" altLang="en-US" sz="2000" dirty="0"/>
              <a:t>際に（サイト作成者は意図しないのに）実行されてしまう。</a:t>
            </a:r>
            <a:endParaRPr lang="en-US" altLang="ja-JP" sz="2000" dirty="0"/>
          </a:p>
          <a:p>
            <a:pPr marL="457200" indent="-457200">
              <a:buFont typeface="+mj-lt"/>
              <a:buAutoNum type="arabicPeriod"/>
            </a:pPr>
            <a:r>
              <a:rPr kumimoji="1" lang="ja-JP" altLang="en-US" sz="2000" dirty="0"/>
              <a:t>他人がその画面をみたら、</a:t>
            </a:r>
            <a:r>
              <a:rPr kumimoji="1" lang="ja-JP" altLang="en-US" sz="2000" dirty="0">
                <a:solidFill>
                  <a:schemeClr val="accent5"/>
                </a:solidFill>
                <a:latin typeface="+mj-ea"/>
                <a:ea typeface="+mj-ea"/>
              </a:rPr>
              <a:t>びっくりさせたり</a:t>
            </a:r>
            <a:r>
              <a:rPr kumimoji="1" lang="ja-JP" altLang="en-US" sz="2000" dirty="0"/>
              <a:t>、（ときには）</a:t>
            </a:r>
            <a:r>
              <a:rPr lang="ja-JP" altLang="en-US" sz="2000" dirty="0">
                <a:solidFill>
                  <a:schemeClr val="accent5"/>
                </a:solidFill>
                <a:latin typeface="+mj-ea"/>
                <a:ea typeface="+mj-ea"/>
              </a:rPr>
              <a:t>騙せたり</a:t>
            </a:r>
            <a:r>
              <a:rPr kumimoji="1" lang="ja-JP" altLang="en-US" sz="2000" dirty="0"/>
              <a:t>できてしまう。</a:t>
            </a:r>
          </a:p>
        </p:txBody>
      </p:sp>
      <p:pic>
        <p:nvPicPr>
          <p:cNvPr id="5" name="コンテンツ プレースホルダー 5" descr="スクリーンショット が含まれている画像&#10;&#10;自動的に生成された説明">
            <a:extLst>
              <a:ext uri="{FF2B5EF4-FFF2-40B4-BE49-F238E27FC236}">
                <a16:creationId xmlns:a16="http://schemas.microsoft.com/office/drawing/2014/main" id="{9A60C4D6-900C-4FA3-A80B-C9CD3AF36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46" y="1327074"/>
            <a:ext cx="3600000" cy="1584401"/>
          </a:xfrm>
          <a:prstGeom prst="rect">
            <a:avLst/>
          </a:prstGeom>
          <a:effectLst>
            <a:outerShdw blurRad="101600" dist="50800" dir="2700000" algn="tl" rotWithShape="0">
              <a:prstClr val="black">
                <a:alpha val="40000"/>
              </a:prstClr>
            </a:outerShdw>
          </a:effectLst>
        </p:spPr>
      </p:pic>
      <p:pic>
        <p:nvPicPr>
          <p:cNvPr id="6" name="図 5" descr="スクリーンショット が含まれている画像&#10;&#10;自動的に生成された説明">
            <a:extLst>
              <a:ext uri="{FF2B5EF4-FFF2-40B4-BE49-F238E27FC236}">
                <a16:creationId xmlns:a16="http://schemas.microsoft.com/office/drawing/2014/main" id="{556E4209-9A8E-4458-8211-1BE2801C3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46" y="3809769"/>
            <a:ext cx="3600000" cy="2535282"/>
          </a:xfrm>
          <a:prstGeom prst="rect">
            <a:avLst/>
          </a:prstGeom>
          <a:effectLst>
            <a:outerShdw blurRad="101600" dist="50800" dir="2700000" algn="tl" rotWithShape="0">
              <a:prstClr val="black">
                <a:alpha val="40000"/>
              </a:prstClr>
            </a:outerShdw>
          </a:effectLst>
        </p:spPr>
      </p:pic>
      <p:pic>
        <p:nvPicPr>
          <p:cNvPr id="2050" name="Picture 2" descr="https://4.bp.blogspot.com/-VtfK8e7-guk/UNgpNEi_IEI/AAAAAAAAJZI/PuIiQXbcfJY/s1600/mark_arrow_down.png">
            <a:extLst>
              <a:ext uri="{FF2B5EF4-FFF2-40B4-BE49-F238E27FC236}">
                <a16:creationId xmlns:a16="http://schemas.microsoft.com/office/drawing/2014/main" id="{F3272178-F17C-4D77-984B-72F3299CD5D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993553" y="2911476"/>
            <a:ext cx="1242628" cy="87334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グループ化 8">
            <a:extLst>
              <a:ext uri="{FF2B5EF4-FFF2-40B4-BE49-F238E27FC236}">
                <a16:creationId xmlns:a16="http://schemas.microsoft.com/office/drawing/2014/main" id="{DD2AA724-FB0A-48E5-BD62-FC5D60AB5A11}"/>
              </a:ext>
            </a:extLst>
          </p:cNvPr>
          <p:cNvGrpSpPr/>
          <p:nvPr/>
        </p:nvGrpSpPr>
        <p:grpSpPr>
          <a:xfrm>
            <a:off x="4753683" y="4718257"/>
            <a:ext cx="1342317" cy="933450"/>
            <a:chOff x="4753683" y="4718257"/>
            <a:chExt cx="1342317" cy="933450"/>
          </a:xfrm>
        </p:grpSpPr>
        <p:pic>
          <p:nvPicPr>
            <p:cNvPr id="2052" name="Picture 4" descr="https://1.bp.blogspot.com/-jp5SUi6-w9A/UZMszsKm4cI/AAAAAAAASHw/fL-ySyFKg8w/s800/fabric_mark_ellipse.png">
              <a:extLst>
                <a:ext uri="{FF2B5EF4-FFF2-40B4-BE49-F238E27FC236}">
                  <a16:creationId xmlns:a16="http://schemas.microsoft.com/office/drawing/2014/main" id="{659791B9-A0B9-49BA-B07D-58400B195F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3683" y="4718257"/>
              <a:ext cx="1342317" cy="93345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4BDEB756-0E47-42A7-B199-A069A5C2584D}"/>
                </a:ext>
              </a:extLst>
            </p:cNvPr>
            <p:cNvSpPr txBox="1"/>
            <p:nvPr/>
          </p:nvSpPr>
          <p:spPr>
            <a:xfrm>
              <a:off x="4944513" y="4885272"/>
              <a:ext cx="960656" cy="523220"/>
            </a:xfrm>
            <a:prstGeom prst="rect">
              <a:avLst/>
            </a:prstGeom>
            <a:noFill/>
          </p:spPr>
          <p:txBody>
            <a:bodyPr wrap="square" rtlCol="0">
              <a:spAutoFit/>
            </a:bodyPr>
            <a:lstStyle/>
            <a:p>
              <a:r>
                <a:rPr kumimoji="1" lang="ja-JP" altLang="en-US" sz="2800" dirty="0">
                  <a:solidFill>
                    <a:schemeClr val="bg1"/>
                  </a:solidFill>
                  <a:latin typeface="源ノ角ゴシック JP Heavy" panose="020B0A00000000000000" pitchFamily="34" charset="-128"/>
                  <a:ea typeface="源ノ角ゴシック JP Heavy" panose="020B0A00000000000000" pitchFamily="34" charset="-128"/>
                </a:rPr>
                <a:t>対策</a:t>
              </a:r>
            </a:p>
          </p:txBody>
        </p:sp>
      </p:grpSp>
      <p:pic>
        <p:nvPicPr>
          <p:cNvPr id="24" name="____label____112">
            <a:extLst>
              <a:ext uri="{FF2B5EF4-FFF2-40B4-BE49-F238E27FC236}">
                <a16:creationId xmlns:a16="http://schemas.microsoft.com/office/drawing/2014/main" id="{A96E0609-D243-43AD-BA16-F53C91B8B0BA}"/>
              </a:ext>
            </a:extLst>
          </p:cNvPr>
          <p:cNvPicPr>
            <a:picLocks/>
          </p:cNvPicPr>
          <p:nvPr/>
        </p:nvPicPr>
        <p:blipFill>
          <a:blip r:embed="rId7"/>
          <a:stretch>
            <a:fillRect/>
          </a:stretch>
        </p:blipFill>
        <p:spPr>
          <a:xfrm>
            <a:off x="11988800" y="190500"/>
            <a:ext cx="12700" cy="12700"/>
          </a:xfrm>
          <a:prstGeom prst="rect">
            <a:avLst/>
          </a:prstGeom>
        </p:spPr>
      </p:pic>
    </p:spTree>
    <p:extLst>
      <p:ext uri="{BB962C8B-B14F-4D97-AF65-F5344CB8AC3E}">
        <p14:creationId xmlns:p14="http://schemas.microsoft.com/office/powerpoint/2010/main" val="3973718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C4A50-4393-4C8F-AA6E-F35213338528}"/>
              </a:ext>
            </a:extLst>
          </p:cNvPr>
          <p:cNvSpPr>
            <a:spLocks noGrp="1"/>
          </p:cNvSpPr>
          <p:nvPr>
            <p:ph type="title"/>
          </p:nvPr>
        </p:nvSpPr>
        <p:spPr/>
        <p:txBody>
          <a:bodyPr>
            <a:normAutofit/>
          </a:bodyPr>
          <a:lstStyle/>
          <a:p>
            <a:r>
              <a:rPr kumimoji="1" lang="ja-JP" altLang="en-US" sz="2800" dirty="0"/>
              <a:t>攻撃手法の例：クロスサイトスクリプティング（</a:t>
            </a:r>
            <a:r>
              <a:rPr kumimoji="1" lang="en-US" altLang="ja-JP" sz="2800" dirty="0"/>
              <a:t>2</a:t>
            </a:r>
            <a:r>
              <a:rPr kumimoji="1" lang="ja-JP" altLang="en-US" sz="2800" dirty="0"/>
              <a:t>）</a:t>
            </a:r>
            <a:br>
              <a:rPr kumimoji="1" lang="en-US" altLang="ja-JP" sz="2800" dirty="0"/>
            </a:br>
            <a:r>
              <a:rPr kumimoji="1" lang="ja-JP" altLang="en-US" dirty="0"/>
              <a:t>クロスサイトスクリプティングをやってみよう</a:t>
            </a:r>
            <a:endParaRPr kumimoji="1" lang="ja-JP" altLang="en-US" sz="2800" dirty="0"/>
          </a:p>
        </p:txBody>
      </p:sp>
      <p:sp>
        <p:nvSpPr>
          <p:cNvPr id="3" name="スライド番号プレースホルダー 2">
            <a:extLst>
              <a:ext uri="{FF2B5EF4-FFF2-40B4-BE49-F238E27FC236}">
                <a16:creationId xmlns:a16="http://schemas.microsoft.com/office/drawing/2014/main" id="{8AF26E99-DB36-45B6-9186-854E802A1E0B}"/>
              </a:ext>
            </a:extLst>
          </p:cNvPr>
          <p:cNvSpPr>
            <a:spLocks noGrp="1"/>
          </p:cNvSpPr>
          <p:nvPr>
            <p:ph type="sldNum" sz="quarter" idx="12"/>
          </p:nvPr>
        </p:nvSpPr>
        <p:spPr/>
        <p:txBody>
          <a:bodyPr/>
          <a:lstStyle/>
          <a:p>
            <a:fld id="{3DF5FC44-9AB5-4F09-BB07-C5E1012D5340}" type="slidenum">
              <a:rPr lang="ja-JP" altLang="en-US" smtClean="0"/>
              <a:pPr/>
              <a:t>17</a:t>
            </a:fld>
            <a:endParaRPr lang="ja-JP" altLang="en-US"/>
          </a:p>
        </p:txBody>
      </p:sp>
      <p:sp>
        <p:nvSpPr>
          <p:cNvPr id="4" name="コンテンツ プレースホルダー 3">
            <a:extLst>
              <a:ext uri="{FF2B5EF4-FFF2-40B4-BE49-F238E27FC236}">
                <a16:creationId xmlns:a16="http://schemas.microsoft.com/office/drawing/2014/main" id="{29FD6DA0-A7C1-4FB9-B0B4-DE925705BE88}"/>
              </a:ext>
            </a:extLst>
          </p:cNvPr>
          <p:cNvSpPr>
            <a:spLocks noGrp="1"/>
          </p:cNvSpPr>
          <p:nvPr>
            <p:ph sz="quarter" idx="13"/>
          </p:nvPr>
        </p:nvSpPr>
        <p:spPr>
          <a:xfrm>
            <a:off x="732000" y="1224000"/>
            <a:ext cx="10728000" cy="5256000"/>
          </a:xfrm>
        </p:spPr>
        <p:txBody>
          <a:bodyPr/>
          <a:lstStyle/>
          <a:p>
            <a:pPr marL="457200" indent="-457200">
              <a:buFont typeface="+mj-lt"/>
              <a:buAutoNum type="arabicPeriod"/>
            </a:pPr>
            <a:r>
              <a:rPr kumimoji="1" lang="en-US" altLang="ja-JP" dirty="0" err="1"/>
              <a:t>Jakuten</a:t>
            </a:r>
            <a:r>
              <a:rPr kumimoji="1" lang="en-US" altLang="ja-JP" dirty="0"/>
              <a:t> Store</a:t>
            </a:r>
            <a:r>
              <a:rPr lang="ja-JP" altLang="en-US" dirty="0"/>
              <a:t>で会員登録・ログインしてから、好きな商品ページに行く</a:t>
            </a:r>
            <a:endParaRPr lang="en-US" altLang="ja-JP" dirty="0"/>
          </a:p>
          <a:p>
            <a:pPr marL="457200" indent="-457200">
              <a:buFont typeface="+mj-lt"/>
              <a:buAutoNum type="arabicPeriod"/>
            </a:pPr>
            <a:r>
              <a:rPr kumimoji="1" lang="ja-JP" altLang="en-US" dirty="0"/>
              <a:t>商品レビューの入力フォームに、以下のように入力し、送信する</a:t>
            </a:r>
            <a:endParaRPr kumimoji="1" lang="en-US" altLang="ja-JP" dirty="0"/>
          </a:p>
          <a:p>
            <a:pPr marL="457200" indent="-457200">
              <a:buFont typeface="+mj-lt"/>
              <a:buAutoNum type="arabicPeriod"/>
            </a:pPr>
            <a:endParaRPr lang="en-US" altLang="ja-JP" sz="1200" dirty="0"/>
          </a:p>
          <a:p>
            <a:pPr marL="457200" indent="-457200">
              <a:buFont typeface="+mj-lt"/>
              <a:buAutoNum type="arabicPeriod"/>
            </a:pPr>
            <a:endParaRPr kumimoji="1" lang="en-US" altLang="ja-JP" sz="1200" dirty="0"/>
          </a:p>
          <a:p>
            <a:pPr marL="457200" indent="-457200">
              <a:buFont typeface="+mj-lt"/>
              <a:buAutoNum type="arabicPeriod"/>
            </a:pPr>
            <a:r>
              <a:rPr kumimoji="1" lang="ja-JP" altLang="en-US" dirty="0"/>
              <a:t>他のページに行ってから戻って来ても</a:t>
            </a:r>
            <a:r>
              <a:rPr kumimoji="1" lang="en-US" altLang="ja-JP" dirty="0"/>
              <a:t>……</a:t>
            </a:r>
            <a:r>
              <a:rPr kumimoji="1" lang="ja-JP" altLang="en-US" dirty="0"/>
              <a:t>？</a:t>
            </a:r>
            <a:endParaRPr kumimoji="1" lang="en-US" altLang="ja-JP" dirty="0"/>
          </a:p>
          <a:p>
            <a:pPr marL="457200" indent="-457200">
              <a:buFont typeface="+mj-lt"/>
              <a:buAutoNum type="arabicPeriod"/>
            </a:pPr>
            <a:r>
              <a:rPr lang="ja-JP" altLang="en-US" dirty="0"/>
              <a:t>さらに、下の文字列を入力すると</a:t>
            </a:r>
            <a:r>
              <a:rPr lang="en-US" altLang="ja-JP" dirty="0"/>
              <a:t>……</a:t>
            </a:r>
            <a:r>
              <a:rPr lang="ja-JP" altLang="en-US" dirty="0"/>
              <a:t>？</a:t>
            </a:r>
            <a:endParaRPr lang="en-US" altLang="ja-JP" dirty="0"/>
          </a:p>
          <a:p>
            <a:pPr marL="457200" indent="-457200">
              <a:buFont typeface="+mj-lt"/>
              <a:buAutoNum type="arabicPeriod"/>
            </a:pPr>
            <a:endParaRPr kumimoji="1" lang="ja-JP" altLang="en-US" dirty="0"/>
          </a:p>
        </p:txBody>
      </p:sp>
      <p:sp>
        <p:nvSpPr>
          <p:cNvPr id="5" name="正方形/長方形 4">
            <a:extLst>
              <a:ext uri="{FF2B5EF4-FFF2-40B4-BE49-F238E27FC236}">
                <a16:creationId xmlns:a16="http://schemas.microsoft.com/office/drawing/2014/main" id="{58A8A12B-8CDC-4224-B1EB-3FB5CDCDAA33}"/>
              </a:ext>
            </a:extLst>
          </p:cNvPr>
          <p:cNvSpPr/>
          <p:nvPr/>
        </p:nvSpPr>
        <p:spPr>
          <a:xfrm>
            <a:off x="784115" y="2366121"/>
            <a:ext cx="10623769" cy="660144"/>
          </a:xfrm>
          <a:prstGeom prst="rect">
            <a:avLst/>
          </a:prstGeom>
          <a:ln w="19050">
            <a:solidFill>
              <a:schemeClr val="accent6"/>
            </a:solidFill>
          </a:ln>
        </p:spPr>
        <p:txBody>
          <a:bodyPr wrap="none" lIns="144000" tIns="144000" rIns="144000" bIns="144000">
            <a:spAutoFit/>
          </a:bodyPr>
          <a:lstStyle/>
          <a:p>
            <a:pPr algn="ctr"/>
            <a:r>
              <a:rPr lang="ja-JP" altLang="en-US" sz="2400" dirty="0">
                <a:solidFill>
                  <a:schemeClr val="accent6"/>
                </a:solidFill>
                <a:latin typeface="Source Code Pro" panose="020B0509030403020204" pitchFamily="49" charset="0"/>
              </a:rPr>
              <a:t>&lt;script&gt;alert('コンピュータが危険にさらされています')&lt;/script&gt;</a:t>
            </a:r>
          </a:p>
        </p:txBody>
      </p:sp>
      <p:sp>
        <p:nvSpPr>
          <p:cNvPr id="6" name="吹き出し: 四角形 5">
            <a:extLst>
              <a:ext uri="{FF2B5EF4-FFF2-40B4-BE49-F238E27FC236}">
                <a16:creationId xmlns:a16="http://schemas.microsoft.com/office/drawing/2014/main" id="{71DC1FCD-6DF4-479F-98EC-2A74630503C4}"/>
              </a:ext>
            </a:extLst>
          </p:cNvPr>
          <p:cNvSpPr/>
          <p:nvPr/>
        </p:nvSpPr>
        <p:spPr>
          <a:xfrm>
            <a:off x="8183065" y="3170765"/>
            <a:ext cx="3780335" cy="516470"/>
          </a:xfrm>
          <a:prstGeom prst="wedgeRectCallout">
            <a:avLst>
              <a:gd name="adj1" fmla="val -36877"/>
              <a:gd name="adj2" fmla="val -67823"/>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108000" rtlCol="0" anchor="ctr">
            <a:spAutoFit/>
          </a:bodyPr>
          <a:lstStyle/>
          <a:p>
            <a:pPr algn="just">
              <a:lnSpc>
                <a:spcPct val="150000"/>
              </a:lnSpc>
            </a:pPr>
            <a:r>
              <a:rPr kumimoji="1" lang="ja-JP" altLang="en-US" dirty="0">
                <a:solidFill>
                  <a:schemeClr val="accent1"/>
                </a:solidFill>
              </a:rPr>
              <a:t>日本語の文字列部分は何でもいい</a:t>
            </a:r>
          </a:p>
        </p:txBody>
      </p:sp>
      <p:sp>
        <p:nvSpPr>
          <p:cNvPr id="7" name="正方形/長方形 6">
            <a:extLst>
              <a:ext uri="{FF2B5EF4-FFF2-40B4-BE49-F238E27FC236}">
                <a16:creationId xmlns:a16="http://schemas.microsoft.com/office/drawing/2014/main" id="{E596ADD5-0841-4C70-9796-DB945DD1B27B}"/>
              </a:ext>
            </a:extLst>
          </p:cNvPr>
          <p:cNvSpPr/>
          <p:nvPr/>
        </p:nvSpPr>
        <p:spPr>
          <a:xfrm>
            <a:off x="784115" y="4312886"/>
            <a:ext cx="10623769" cy="660144"/>
          </a:xfrm>
          <a:prstGeom prst="rect">
            <a:avLst/>
          </a:prstGeom>
          <a:ln w="19050">
            <a:solidFill>
              <a:schemeClr val="accent6"/>
            </a:solidFill>
          </a:ln>
        </p:spPr>
        <p:txBody>
          <a:bodyPr wrap="square" lIns="144000" tIns="144000" rIns="144000" bIns="144000">
            <a:spAutoFit/>
          </a:bodyPr>
          <a:lstStyle/>
          <a:p>
            <a:pPr algn="ctr"/>
            <a:r>
              <a:rPr lang="en-US" altLang="ja-JP" sz="2400" dirty="0">
                <a:solidFill>
                  <a:schemeClr val="accent6"/>
                </a:solidFill>
                <a:latin typeface="Source Code Pro" panose="020B0509030403020204" pitchFamily="49" charset="0"/>
              </a:rPr>
              <a:t>&lt;script&gt;</a:t>
            </a:r>
            <a:r>
              <a:rPr lang="en-US" altLang="ja-JP" sz="2400" dirty="0" err="1">
                <a:solidFill>
                  <a:schemeClr val="accent6"/>
                </a:solidFill>
                <a:latin typeface="Source Code Pro" panose="020B0509030403020204" pitchFamily="49" charset="0"/>
              </a:rPr>
              <a:t>location.href</a:t>
            </a:r>
            <a:r>
              <a:rPr lang="en-US" altLang="ja-JP" sz="2400" dirty="0">
                <a:solidFill>
                  <a:schemeClr val="accent6"/>
                </a:solidFill>
                <a:latin typeface="Source Code Pro" panose="020B0509030403020204" pitchFamily="49" charset="0"/>
              </a:rPr>
              <a:t>='/'&lt;/script&gt;</a:t>
            </a:r>
            <a:endParaRPr lang="ja-JP" altLang="en-US" sz="2400" dirty="0">
              <a:solidFill>
                <a:schemeClr val="accent6"/>
              </a:solidFill>
              <a:latin typeface="Source Code Pro" panose="020B0509030403020204" pitchFamily="49" charset="0"/>
            </a:endParaRPr>
          </a:p>
        </p:txBody>
      </p:sp>
      <p:sp>
        <p:nvSpPr>
          <p:cNvPr id="8" name="テキスト ボックス 7">
            <a:extLst>
              <a:ext uri="{FF2B5EF4-FFF2-40B4-BE49-F238E27FC236}">
                <a16:creationId xmlns:a16="http://schemas.microsoft.com/office/drawing/2014/main" id="{B1DE01D9-9FF2-449F-98FF-165B2F3C2C71}"/>
              </a:ext>
            </a:extLst>
          </p:cNvPr>
          <p:cNvSpPr txBox="1"/>
          <p:nvPr/>
        </p:nvSpPr>
        <p:spPr>
          <a:xfrm>
            <a:off x="2263059" y="6243876"/>
            <a:ext cx="7665881" cy="369332"/>
          </a:xfrm>
          <a:prstGeom prst="rect">
            <a:avLst/>
          </a:prstGeom>
          <a:noFill/>
        </p:spPr>
        <p:txBody>
          <a:bodyPr wrap="none" rtlCol="0">
            <a:spAutoFit/>
          </a:bodyPr>
          <a:lstStyle/>
          <a:p>
            <a:r>
              <a:rPr kumimoji="1" lang="en-US" altLang="ja-JP" dirty="0">
                <a:solidFill>
                  <a:schemeClr val="accent5"/>
                </a:solidFill>
              </a:rPr>
              <a:t>※ </a:t>
            </a:r>
            <a:r>
              <a:rPr kumimoji="1" lang="ja-JP" altLang="en-US" dirty="0">
                <a:solidFill>
                  <a:schemeClr val="accent5"/>
                </a:solidFill>
              </a:rPr>
              <a:t>「</a:t>
            </a:r>
            <a:r>
              <a:rPr lang="en-US" altLang="ja-JP" dirty="0">
                <a:solidFill>
                  <a:schemeClr val="accent5"/>
                </a:solidFill>
                <a:latin typeface="Source Code Pro" panose="020B0509030403020204" pitchFamily="49" charset="0"/>
              </a:rPr>
              <a:t>'</a:t>
            </a:r>
            <a:r>
              <a:rPr lang="ja-JP" altLang="en-US" dirty="0">
                <a:solidFill>
                  <a:schemeClr val="accent5"/>
                </a:solidFill>
              </a:rPr>
              <a:t>」はシングルクオートです。入力するには、</a:t>
            </a:r>
            <a:r>
              <a:rPr lang="en-US" altLang="ja-JP" dirty="0">
                <a:solidFill>
                  <a:schemeClr val="accent5"/>
                </a:solidFill>
              </a:rPr>
              <a:t>Shift</a:t>
            </a:r>
            <a:r>
              <a:rPr lang="ja-JP" altLang="en-US" dirty="0">
                <a:solidFill>
                  <a:schemeClr val="accent5"/>
                </a:solidFill>
              </a:rPr>
              <a:t>＋</a:t>
            </a:r>
            <a:r>
              <a:rPr lang="en-US" altLang="ja-JP" dirty="0">
                <a:solidFill>
                  <a:schemeClr val="accent5"/>
                </a:solidFill>
              </a:rPr>
              <a:t>7</a:t>
            </a:r>
            <a:r>
              <a:rPr lang="ja-JP" altLang="en-US" dirty="0">
                <a:solidFill>
                  <a:schemeClr val="accent5"/>
                </a:solidFill>
              </a:rPr>
              <a:t>を押します。</a:t>
            </a:r>
            <a:endParaRPr lang="en-US" altLang="ja-JP" dirty="0">
              <a:solidFill>
                <a:schemeClr val="accent5"/>
              </a:solidFill>
            </a:endParaRPr>
          </a:p>
        </p:txBody>
      </p:sp>
      <p:sp>
        <p:nvSpPr>
          <p:cNvPr id="9" name="テキスト ボックス 8">
            <a:extLst>
              <a:ext uri="{FF2B5EF4-FFF2-40B4-BE49-F238E27FC236}">
                <a16:creationId xmlns:a16="http://schemas.microsoft.com/office/drawing/2014/main" id="{CBD44878-340C-4D12-B387-13F6740E5FB2}"/>
              </a:ext>
            </a:extLst>
          </p:cNvPr>
          <p:cNvSpPr txBox="1"/>
          <p:nvPr/>
        </p:nvSpPr>
        <p:spPr>
          <a:xfrm>
            <a:off x="732000" y="5239942"/>
            <a:ext cx="10675884" cy="830997"/>
          </a:xfrm>
          <a:prstGeom prst="rect">
            <a:avLst/>
          </a:prstGeom>
          <a:noFill/>
        </p:spPr>
        <p:txBody>
          <a:bodyPr wrap="square" rtlCol="0">
            <a:spAutoFit/>
          </a:bodyPr>
          <a:lstStyle/>
          <a:p>
            <a:r>
              <a:rPr lang="ja-JP" altLang="en-US" sz="2400" dirty="0">
                <a:solidFill>
                  <a:schemeClr val="accent5"/>
                </a:solidFill>
                <a:latin typeface="+mj-ea"/>
                <a:ea typeface="+mj-ea"/>
              </a:rPr>
              <a:t>この脆弱性を悪用され、</a:t>
            </a:r>
            <a:r>
              <a:rPr lang="en-US" altLang="ja-JP" sz="2400" dirty="0">
                <a:solidFill>
                  <a:schemeClr val="accent5"/>
                </a:solidFill>
                <a:latin typeface="+mj-ea"/>
                <a:ea typeface="+mj-ea"/>
              </a:rPr>
              <a:t>Cookie</a:t>
            </a:r>
            <a:r>
              <a:rPr lang="ja-JP" altLang="en-US" sz="2400" dirty="0">
                <a:solidFill>
                  <a:schemeClr val="accent5"/>
                </a:solidFill>
                <a:latin typeface="+mj-ea"/>
                <a:ea typeface="+mj-ea"/>
              </a:rPr>
              <a:t>を盗まれたり、ユーザを偽のウェブサイト（フィッシングサイト）に誘導されたりされることがあります。</a:t>
            </a:r>
            <a:endParaRPr lang="en-US" altLang="ja-JP" sz="2400" dirty="0">
              <a:solidFill>
                <a:schemeClr val="accent5"/>
              </a:solidFill>
              <a:latin typeface="+mj-ea"/>
              <a:ea typeface="+mj-ea"/>
            </a:endParaRPr>
          </a:p>
        </p:txBody>
      </p:sp>
      <p:pic>
        <p:nvPicPr>
          <p:cNvPr id="24" name="____label____113">
            <a:extLst>
              <a:ext uri="{FF2B5EF4-FFF2-40B4-BE49-F238E27FC236}">
                <a16:creationId xmlns:a16="http://schemas.microsoft.com/office/drawing/2014/main" id="{DEF4F764-FF65-4658-91A4-5AF0E3BE3D49}"/>
              </a:ext>
            </a:extLst>
          </p:cNvPr>
          <p:cNvPicPr>
            <a:picLocks/>
          </p:cNvPicPr>
          <p:nvPr/>
        </p:nvPicPr>
        <p:blipFill>
          <a:blip r:embed="rId2"/>
          <a:stretch>
            <a:fillRect/>
          </a:stretch>
        </p:blipFill>
        <p:spPr>
          <a:xfrm>
            <a:off x="11988800" y="190500"/>
            <a:ext cx="12700" cy="12700"/>
          </a:xfrm>
          <a:prstGeom prst="rect">
            <a:avLst/>
          </a:prstGeom>
        </p:spPr>
      </p:pic>
    </p:spTree>
    <p:extLst>
      <p:ext uri="{BB962C8B-B14F-4D97-AF65-F5344CB8AC3E}">
        <p14:creationId xmlns:p14="http://schemas.microsoft.com/office/powerpoint/2010/main" val="617127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C4A50-4393-4C8F-AA6E-F35213338528}"/>
              </a:ext>
            </a:extLst>
          </p:cNvPr>
          <p:cNvSpPr>
            <a:spLocks noGrp="1"/>
          </p:cNvSpPr>
          <p:nvPr>
            <p:ph type="title"/>
          </p:nvPr>
        </p:nvSpPr>
        <p:spPr/>
        <p:txBody>
          <a:bodyPr>
            <a:normAutofit/>
          </a:bodyPr>
          <a:lstStyle/>
          <a:p>
            <a:r>
              <a:rPr kumimoji="1" lang="ja-JP" altLang="en-US" sz="2800" dirty="0"/>
              <a:t>攻撃手法</a:t>
            </a:r>
            <a:r>
              <a:rPr lang="ja-JP" altLang="en-US" sz="2800" dirty="0"/>
              <a:t>の例</a:t>
            </a:r>
            <a:r>
              <a:rPr kumimoji="1" lang="ja-JP" altLang="en-US" sz="2800" dirty="0"/>
              <a:t>：</a:t>
            </a:r>
            <a:r>
              <a:rPr kumimoji="1" lang="en-US" altLang="ja-JP" sz="2800" dirty="0"/>
              <a:t>SQL</a:t>
            </a:r>
            <a:r>
              <a:rPr kumimoji="1" lang="ja-JP" altLang="en-US" sz="2800" dirty="0"/>
              <a:t>インジェクション（１）</a:t>
            </a:r>
            <a:br>
              <a:rPr kumimoji="1" lang="en-US" altLang="ja-JP" sz="2800" dirty="0"/>
            </a:br>
            <a:r>
              <a:rPr kumimoji="1" lang="en-US" altLang="ja-JP" dirty="0"/>
              <a:t>SQL</a:t>
            </a:r>
            <a:r>
              <a:rPr kumimoji="1" lang="ja-JP" altLang="en-US" dirty="0"/>
              <a:t>インジェクションとは</a:t>
            </a:r>
            <a:endParaRPr kumimoji="1" lang="ja-JP" altLang="en-US" sz="2800" dirty="0"/>
          </a:p>
        </p:txBody>
      </p:sp>
      <p:sp>
        <p:nvSpPr>
          <p:cNvPr id="3" name="スライド番号プレースホルダー 2">
            <a:extLst>
              <a:ext uri="{FF2B5EF4-FFF2-40B4-BE49-F238E27FC236}">
                <a16:creationId xmlns:a16="http://schemas.microsoft.com/office/drawing/2014/main" id="{8AF26E99-DB36-45B6-9186-854E802A1E0B}"/>
              </a:ext>
            </a:extLst>
          </p:cNvPr>
          <p:cNvSpPr>
            <a:spLocks noGrp="1"/>
          </p:cNvSpPr>
          <p:nvPr>
            <p:ph type="sldNum" sz="quarter" idx="12"/>
          </p:nvPr>
        </p:nvSpPr>
        <p:spPr/>
        <p:txBody>
          <a:bodyPr/>
          <a:lstStyle/>
          <a:p>
            <a:fld id="{3DF5FC44-9AB5-4F09-BB07-C5E1012D5340}" type="slidenum">
              <a:rPr lang="ja-JP" altLang="en-US" smtClean="0"/>
              <a:pPr/>
              <a:t>18</a:t>
            </a:fld>
            <a:endParaRPr lang="ja-JP" altLang="en-US"/>
          </a:p>
        </p:txBody>
      </p:sp>
      <p:sp>
        <p:nvSpPr>
          <p:cNvPr id="5" name="四角形: 角を丸くする 4">
            <a:extLst>
              <a:ext uri="{FF2B5EF4-FFF2-40B4-BE49-F238E27FC236}">
                <a16:creationId xmlns:a16="http://schemas.microsoft.com/office/drawing/2014/main" id="{D5000D1C-A72E-499E-9C55-D062266C0C5A}"/>
              </a:ext>
            </a:extLst>
          </p:cNvPr>
          <p:cNvSpPr/>
          <p:nvPr/>
        </p:nvSpPr>
        <p:spPr>
          <a:xfrm>
            <a:off x="6096001" y="5676127"/>
            <a:ext cx="5363998" cy="970206"/>
          </a:xfrm>
          <a:prstGeom prst="roundRect">
            <a:avLst/>
          </a:prstGeom>
          <a:solidFill>
            <a:srgbClr val="D3E1F1"/>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72000" rIns="288000" bIns="72000" rtlCol="0" anchor="t"/>
          <a:lstStyle/>
          <a:p>
            <a:pPr indent="360363">
              <a:lnSpc>
                <a:spcPct val="125000"/>
              </a:lnSpc>
            </a:pPr>
            <a:r>
              <a:rPr kumimoji="1" lang="ja-JP" altLang="en-US" sz="1600" dirty="0">
                <a:solidFill>
                  <a:schemeClr val="accent1"/>
                </a:solidFill>
              </a:rPr>
              <a:t>入力された文字をそのまま使って</a:t>
            </a:r>
            <a:r>
              <a:rPr kumimoji="1" lang="en-US" altLang="ja-JP" sz="1600" dirty="0">
                <a:solidFill>
                  <a:schemeClr val="accent1"/>
                </a:solidFill>
              </a:rPr>
              <a:t>SQL</a:t>
            </a:r>
            <a:r>
              <a:rPr kumimoji="1" lang="ja-JP" altLang="en-US" sz="1600" dirty="0">
                <a:solidFill>
                  <a:schemeClr val="accent1"/>
                </a:solidFill>
              </a:rPr>
              <a:t>文を組み立てないようにする。</a:t>
            </a:r>
          </a:p>
        </p:txBody>
      </p:sp>
      <p:grpSp>
        <p:nvGrpSpPr>
          <p:cNvPr id="6" name="グループ化 5">
            <a:extLst>
              <a:ext uri="{FF2B5EF4-FFF2-40B4-BE49-F238E27FC236}">
                <a16:creationId xmlns:a16="http://schemas.microsoft.com/office/drawing/2014/main" id="{F229F3B3-0BCA-492C-8AAD-2B4152AFA3A5}"/>
              </a:ext>
            </a:extLst>
          </p:cNvPr>
          <p:cNvGrpSpPr/>
          <p:nvPr/>
        </p:nvGrpSpPr>
        <p:grpSpPr>
          <a:xfrm>
            <a:off x="5490633" y="5360484"/>
            <a:ext cx="1151486" cy="800746"/>
            <a:chOff x="4753684" y="4718257"/>
            <a:chExt cx="1151486" cy="800746"/>
          </a:xfrm>
        </p:grpSpPr>
        <p:pic>
          <p:nvPicPr>
            <p:cNvPr id="7" name="Picture 4" descr="https://1.bp.blogspot.com/-jp5SUi6-w9A/UZMszsKm4cI/AAAAAAAASHw/fL-ySyFKg8w/s800/fabric_mark_ellipse.png">
              <a:extLst>
                <a:ext uri="{FF2B5EF4-FFF2-40B4-BE49-F238E27FC236}">
                  <a16:creationId xmlns:a16="http://schemas.microsoft.com/office/drawing/2014/main" id="{79C9AD02-B64C-4E2F-A2B2-90848BA71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3684" y="4718257"/>
              <a:ext cx="1151486" cy="80074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ED1671D0-766B-4EAE-AD53-E3F3B68B4677}"/>
                </a:ext>
              </a:extLst>
            </p:cNvPr>
            <p:cNvSpPr txBox="1"/>
            <p:nvPr/>
          </p:nvSpPr>
          <p:spPr>
            <a:xfrm>
              <a:off x="4902501" y="4870865"/>
              <a:ext cx="960656" cy="461665"/>
            </a:xfrm>
            <a:prstGeom prst="rect">
              <a:avLst/>
            </a:prstGeom>
            <a:noFill/>
          </p:spPr>
          <p:txBody>
            <a:bodyPr wrap="square" rtlCol="0">
              <a:spAutoFit/>
            </a:bodyPr>
            <a:lstStyle/>
            <a:p>
              <a:r>
                <a:rPr kumimoji="1" lang="ja-JP" altLang="en-US" sz="2400" dirty="0">
                  <a:solidFill>
                    <a:schemeClr val="bg1"/>
                  </a:solidFill>
                  <a:latin typeface="源ノ角ゴシック JP Heavy" panose="020B0A00000000000000" pitchFamily="34" charset="-128"/>
                  <a:ea typeface="源ノ角ゴシック JP Heavy" panose="020B0A00000000000000" pitchFamily="34" charset="-128"/>
                </a:rPr>
                <a:t>対策</a:t>
              </a:r>
            </a:p>
          </p:txBody>
        </p:sp>
      </p:grpSp>
      <p:sp>
        <p:nvSpPr>
          <p:cNvPr id="9" name="コンテンツ プレースホルダー 3">
            <a:extLst>
              <a:ext uri="{FF2B5EF4-FFF2-40B4-BE49-F238E27FC236}">
                <a16:creationId xmlns:a16="http://schemas.microsoft.com/office/drawing/2014/main" id="{ED4A18C5-8C1A-4E1C-AC13-BC610AD842DA}"/>
              </a:ext>
            </a:extLst>
          </p:cNvPr>
          <p:cNvSpPr txBox="1">
            <a:spLocks/>
          </p:cNvSpPr>
          <p:nvPr/>
        </p:nvSpPr>
        <p:spPr>
          <a:xfrm>
            <a:off x="5490633" y="1223999"/>
            <a:ext cx="5969366" cy="445212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kumimoji="1" sz="2400" kern="1200">
                <a:solidFill>
                  <a:schemeClr val="accent1"/>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kumimoji="1" sz="2200" kern="1200">
                <a:solidFill>
                  <a:schemeClr val="accent1"/>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mj-lt"/>
              <a:buAutoNum type="arabicPeriod"/>
            </a:pPr>
            <a:r>
              <a:rPr lang="ja-JP" altLang="en-US" sz="2000" dirty="0"/>
              <a:t>データベースにアクセスする際には、ユーザの入力内容を使うのが普通です。</a:t>
            </a:r>
            <a:endParaRPr lang="en-US" altLang="ja-JP" sz="2000" dirty="0"/>
          </a:p>
          <a:p>
            <a:pPr lvl="1"/>
            <a:r>
              <a:rPr lang="ja-JP" altLang="en-US" sz="1800" dirty="0"/>
              <a:t>ユーザの入力内容でデータを検索する</a:t>
            </a:r>
            <a:endParaRPr lang="en-US" altLang="ja-JP" sz="1800" dirty="0"/>
          </a:p>
          <a:p>
            <a:pPr lvl="1"/>
            <a:r>
              <a:rPr lang="ja-JP" altLang="en-US" sz="1800" dirty="0"/>
              <a:t>ユーザの入力内容でデータを更新する</a:t>
            </a:r>
            <a:endParaRPr lang="en-US" altLang="ja-JP" sz="1800" dirty="0"/>
          </a:p>
          <a:p>
            <a:pPr marL="457200" indent="-457200">
              <a:buFont typeface="+mj-lt"/>
              <a:buAutoNum type="arabicPeriod"/>
            </a:pPr>
            <a:r>
              <a:rPr lang="ja-JP" altLang="en-US" sz="2000" dirty="0"/>
              <a:t>つまり、ユーザの入力内容を使って</a:t>
            </a:r>
            <a:r>
              <a:rPr lang="en-US" altLang="ja-JP" sz="2000" dirty="0"/>
              <a:t>SQL</a:t>
            </a:r>
            <a:r>
              <a:rPr lang="ja-JP" altLang="en-US" sz="2000" dirty="0"/>
              <a:t>文を組み立てます。</a:t>
            </a:r>
            <a:endParaRPr lang="en-US" altLang="ja-JP" sz="2000" dirty="0"/>
          </a:p>
          <a:p>
            <a:pPr marL="457200" indent="-457200">
              <a:buFont typeface="+mj-lt"/>
              <a:buAutoNum type="arabicPeriod"/>
            </a:pPr>
            <a:r>
              <a:rPr lang="ja-JP" altLang="en-US" sz="2000" dirty="0"/>
              <a:t>この時、単なるパラメータではなく、</a:t>
            </a:r>
            <a:r>
              <a:rPr lang="en-US" altLang="ja-JP" sz="2000" dirty="0"/>
              <a:t>SQL</a:t>
            </a:r>
            <a:r>
              <a:rPr lang="ja-JP" altLang="en-US" sz="2000" dirty="0"/>
              <a:t>文の一部と解釈されてしまうような文字列が入力されてしまったら？</a:t>
            </a:r>
            <a:endParaRPr lang="en-US" altLang="ja-JP" sz="2000" dirty="0"/>
          </a:p>
          <a:p>
            <a:pPr marL="457200" indent="-457200">
              <a:buFont typeface="+mj-lt"/>
              <a:buAutoNum type="arabicPeriod"/>
            </a:pPr>
            <a:r>
              <a:rPr lang="ja-JP" altLang="en-US" sz="2000" dirty="0"/>
              <a:t>意図とは異なる</a:t>
            </a:r>
            <a:r>
              <a:rPr lang="en-US" altLang="ja-JP" sz="2000" dirty="0"/>
              <a:t>SQL</a:t>
            </a:r>
            <a:r>
              <a:rPr lang="ja-JP" altLang="en-US" sz="2000" dirty="0"/>
              <a:t>文が実行され、結果が返されてしまう。</a:t>
            </a:r>
            <a:endParaRPr lang="en-US" altLang="ja-JP" sz="2000" dirty="0"/>
          </a:p>
          <a:p>
            <a:pPr marL="457200" indent="-457200">
              <a:buFont typeface="+mj-lt"/>
              <a:buAutoNum type="arabicPeriod"/>
            </a:pPr>
            <a:r>
              <a:rPr lang="ja-JP" altLang="en-US" sz="2000" dirty="0"/>
              <a:t>結果、見えてはいけないデータが見えたり、データが破壊されたりしてしまう。</a:t>
            </a:r>
            <a:endParaRPr lang="en-US" altLang="ja-JP" sz="2000" dirty="0"/>
          </a:p>
          <a:p>
            <a:pPr marL="457200" indent="-457200">
              <a:buFont typeface="+mj-lt"/>
              <a:buAutoNum type="arabicPeriod"/>
            </a:pPr>
            <a:endParaRPr lang="ja-JP" altLang="en-US" sz="2000" dirty="0"/>
          </a:p>
        </p:txBody>
      </p:sp>
      <p:pic>
        <p:nvPicPr>
          <p:cNvPr id="10" name="図 9" descr="スクリーンショット が含まれている画像&#10;&#10;自動的に生成された説明">
            <a:extLst>
              <a:ext uri="{FF2B5EF4-FFF2-40B4-BE49-F238E27FC236}">
                <a16:creationId xmlns:a16="http://schemas.microsoft.com/office/drawing/2014/main" id="{6B8EDACE-BE6E-4EB0-834D-5269E3067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99" y="1223998"/>
            <a:ext cx="4132086" cy="1316001"/>
          </a:xfrm>
          <a:prstGeom prst="rect">
            <a:avLst/>
          </a:prstGeom>
          <a:effectLst>
            <a:outerShdw blurRad="101600" dist="50800" dir="2700000" algn="tl" rotWithShape="0">
              <a:prstClr val="black">
                <a:alpha val="40000"/>
              </a:prstClr>
            </a:outerShdw>
          </a:effectLst>
        </p:spPr>
      </p:pic>
      <p:pic>
        <p:nvPicPr>
          <p:cNvPr id="11" name="Picture 2" descr="https://4.bp.blogspot.com/-VtfK8e7-guk/UNgpNEi_IEI/AAAAAAAAJZI/PuIiQXbcfJY/s1600/mark_arrow_down.png">
            <a:extLst>
              <a:ext uri="{FF2B5EF4-FFF2-40B4-BE49-F238E27FC236}">
                <a16:creationId xmlns:a16="http://schemas.microsoft.com/office/drawing/2014/main" id="{9A6F33E3-A247-4E55-9B94-FE89C072525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91398" y="2600610"/>
            <a:ext cx="1242628" cy="873346"/>
          </a:xfrm>
          <a:prstGeom prst="rect">
            <a:avLst/>
          </a:prstGeom>
          <a:noFill/>
          <a:extLst>
            <a:ext uri="{909E8E84-426E-40DD-AFC4-6F175D3DCCD1}">
              <a14:hiddenFill xmlns:a14="http://schemas.microsoft.com/office/drawing/2010/main">
                <a:solidFill>
                  <a:srgbClr val="FFFFFF"/>
                </a:solidFill>
              </a14:hiddenFill>
            </a:ext>
          </a:extLst>
        </p:spPr>
      </p:pic>
      <p:sp>
        <p:nvSpPr>
          <p:cNvPr id="13" name="四角形: 角を丸くする 12">
            <a:extLst>
              <a:ext uri="{FF2B5EF4-FFF2-40B4-BE49-F238E27FC236}">
                <a16:creationId xmlns:a16="http://schemas.microsoft.com/office/drawing/2014/main" id="{0AAF6277-F44A-4F2F-AB11-DA2C64BF1DAE}"/>
              </a:ext>
            </a:extLst>
          </p:cNvPr>
          <p:cNvSpPr/>
          <p:nvPr/>
        </p:nvSpPr>
        <p:spPr>
          <a:xfrm>
            <a:off x="1676400" y="1303867"/>
            <a:ext cx="1274233" cy="220134"/>
          </a:xfrm>
          <a:prstGeom prst="roundRect">
            <a:avLst/>
          </a:prstGeom>
          <a:noFill/>
          <a:ln>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四角形: 角を丸くする 13">
            <a:extLst>
              <a:ext uri="{FF2B5EF4-FFF2-40B4-BE49-F238E27FC236}">
                <a16:creationId xmlns:a16="http://schemas.microsoft.com/office/drawing/2014/main" id="{E800C94F-F15E-43EF-A5BB-6B979B4C5722}"/>
              </a:ext>
            </a:extLst>
          </p:cNvPr>
          <p:cNvSpPr/>
          <p:nvPr/>
        </p:nvSpPr>
        <p:spPr>
          <a:xfrm>
            <a:off x="3029272" y="1661864"/>
            <a:ext cx="1144795" cy="220134"/>
          </a:xfrm>
          <a:prstGeom prst="roundRect">
            <a:avLst/>
          </a:prstGeom>
          <a:noFill/>
          <a:ln>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吹き出し: 四角形 14">
            <a:extLst>
              <a:ext uri="{FF2B5EF4-FFF2-40B4-BE49-F238E27FC236}">
                <a16:creationId xmlns:a16="http://schemas.microsoft.com/office/drawing/2014/main" id="{1EF2673D-46D1-4F0E-B1F9-14F8C9484449}"/>
              </a:ext>
            </a:extLst>
          </p:cNvPr>
          <p:cNvSpPr/>
          <p:nvPr/>
        </p:nvSpPr>
        <p:spPr>
          <a:xfrm>
            <a:off x="1438650" y="2650519"/>
            <a:ext cx="3315033" cy="757112"/>
          </a:xfrm>
          <a:prstGeom prst="wedgeRectCallout">
            <a:avLst>
              <a:gd name="adj1" fmla="val -52965"/>
              <a:gd name="adj2" fmla="val -517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108000" rtlCol="0" anchor="ctr">
            <a:spAutoFit/>
          </a:bodyPr>
          <a:lstStyle/>
          <a:p>
            <a:pPr algn="just">
              <a:lnSpc>
                <a:spcPct val="150000"/>
              </a:lnSpc>
            </a:pPr>
            <a:r>
              <a:rPr lang="ja-JP" altLang="en-US" sz="1400" dirty="0">
                <a:solidFill>
                  <a:schemeClr val="accent1"/>
                </a:solidFill>
              </a:rPr>
              <a:t>パラメータとして、「おいしい」と「食品（実際には</a:t>
            </a:r>
            <a:r>
              <a:rPr lang="en-US" altLang="ja-JP" sz="1400" dirty="0">
                <a:solidFill>
                  <a:schemeClr val="accent1"/>
                </a:solidFill>
              </a:rPr>
              <a:t>food</a:t>
            </a:r>
            <a:r>
              <a:rPr lang="ja-JP" altLang="en-US" sz="1400" dirty="0">
                <a:solidFill>
                  <a:schemeClr val="accent1"/>
                </a:solidFill>
              </a:rPr>
              <a:t>）」が送られる</a:t>
            </a:r>
            <a:endParaRPr kumimoji="1" lang="ja-JP" altLang="en-US" sz="1400" dirty="0">
              <a:solidFill>
                <a:schemeClr val="accent1"/>
              </a:solidFill>
            </a:endParaRPr>
          </a:p>
        </p:txBody>
      </p:sp>
      <p:grpSp>
        <p:nvGrpSpPr>
          <p:cNvPr id="23" name="グループ化 22">
            <a:extLst>
              <a:ext uri="{FF2B5EF4-FFF2-40B4-BE49-F238E27FC236}">
                <a16:creationId xmlns:a16="http://schemas.microsoft.com/office/drawing/2014/main" id="{AFED75CA-1994-489D-9D26-0703A9C43ED3}"/>
              </a:ext>
            </a:extLst>
          </p:cNvPr>
          <p:cNvGrpSpPr/>
          <p:nvPr/>
        </p:nvGrpSpPr>
        <p:grpSpPr>
          <a:xfrm>
            <a:off x="621597" y="4084810"/>
            <a:ext cx="4242490" cy="1616472"/>
            <a:chOff x="621597" y="3524223"/>
            <a:chExt cx="4242490" cy="1616472"/>
          </a:xfrm>
        </p:grpSpPr>
        <p:sp>
          <p:nvSpPr>
            <p:cNvPr id="12" name="正方形/長方形 11">
              <a:extLst>
                <a:ext uri="{FF2B5EF4-FFF2-40B4-BE49-F238E27FC236}">
                  <a16:creationId xmlns:a16="http://schemas.microsoft.com/office/drawing/2014/main" id="{B712BB8E-8757-44B1-8316-F9D3235A21F0}"/>
                </a:ext>
              </a:extLst>
            </p:cNvPr>
            <p:cNvSpPr/>
            <p:nvPr/>
          </p:nvSpPr>
          <p:spPr>
            <a:xfrm>
              <a:off x="621597" y="3524223"/>
              <a:ext cx="4242490" cy="1589451"/>
            </a:xfrm>
            <a:prstGeom prst="rect">
              <a:avLst/>
            </a:prstGeom>
            <a:ln w="19050">
              <a:solidFill>
                <a:schemeClr val="accent6"/>
              </a:solidFill>
            </a:ln>
          </p:spPr>
          <p:txBody>
            <a:bodyPr wrap="square" lIns="144000" tIns="0" rIns="144000" bIns="180000">
              <a:spAutoFit/>
            </a:bodyPr>
            <a:lstStyle/>
            <a:p>
              <a:pPr>
                <a:lnSpc>
                  <a:spcPct val="200000"/>
                </a:lnSpc>
              </a:pPr>
              <a:r>
                <a:rPr lang="en-US" altLang="ja-JP" sz="1600" dirty="0">
                  <a:solidFill>
                    <a:schemeClr val="accent6"/>
                  </a:solidFill>
                  <a:latin typeface="Source Code Pro" panose="020B0509030403020204" pitchFamily="49" charset="0"/>
                </a:rPr>
                <a:t>SELECT </a:t>
              </a:r>
              <a:r>
                <a:rPr lang="ja-JP" altLang="en-US" sz="1600" u="heavy" dirty="0">
                  <a:solidFill>
                    <a:schemeClr val="accent6"/>
                  </a:solidFill>
                  <a:uFill>
                    <a:solidFill>
                      <a:schemeClr val="accent5"/>
                    </a:solidFill>
                  </a:uFill>
                  <a:latin typeface="Source Code Pro" panose="020B0509030403020204" pitchFamily="49" charset="0"/>
                </a:rPr>
                <a:t>   *   </a:t>
              </a:r>
              <a:r>
                <a:rPr lang="ja-JP" altLang="en-US" sz="1600" dirty="0">
                  <a:solidFill>
                    <a:schemeClr val="accent6"/>
                  </a:solidFill>
                  <a:latin typeface="Source Code Pro" panose="020B0509030403020204" pitchFamily="49" charset="0"/>
                </a:rPr>
                <a:t> </a:t>
              </a:r>
              <a:r>
                <a:rPr lang="en-US" altLang="ja-JP" sz="1600" dirty="0">
                  <a:solidFill>
                    <a:schemeClr val="accent6"/>
                  </a:solidFill>
                  <a:latin typeface="Source Code Pro" panose="020B0509030403020204" pitchFamily="49" charset="0"/>
                </a:rPr>
                <a:t>FROM </a:t>
              </a:r>
              <a:r>
                <a:rPr lang="en-US" altLang="ja-JP" sz="1600" u="heavy" dirty="0">
                  <a:solidFill>
                    <a:schemeClr val="accent6"/>
                  </a:solidFill>
                  <a:uFill>
                    <a:solidFill>
                      <a:schemeClr val="accent5"/>
                    </a:solidFill>
                  </a:uFill>
                  <a:latin typeface="Source Code Pro" panose="020B0509030403020204" pitchFamily="49" charset="0"/>
                </a:rPr>
                <a:t>items</a:t>
              </a:r>
              <a:r>
                <a:rPr lang="en-US" altLang="ja-JP" sz="1600" dirty="0">
                  <a:solidFill>
                    <a:schemeClr val="accent6"/>
                  </a:solidFill>
                  <a:latin typeface="Source Code Pro" panose="020B0509030403020204" pitchFamily="49" charset="0"/>
                </a:rPr>
                <a:t> </a:t>
              </a:r>
              <a:r>
                <a:rPr lang="en-US" altLang="ja-JP" sz="1600" u="heavy" dirty="0">
                  <a:solidFill>
                    <a:schemeClr val="accent6"/>
                  </a:solidFill>
                  <a:uFill>
                    <a:solidFill>
                      <a:schemeClr val="accent5"/>
                    </a:solidFill>
                  </a:uFill>
                  <a:latin typeface="Source Code Pro" panose="020B0509030403020204" pitchFamily="49" charset="0"/>
                </a:rPr>
                <a:t>WHERE</a:t>
              </a:r>
              <a:br>
                <a:rPr lang="en-US" altLang="ja-JP" sz="1600" u="heavy" dirty="0">
                  <a:solidFill>
                    <a:schemeClr val="accent6"/>
                  </a:solidFill>
                  <a:uFill>
                    <a:solidFill>
                      <a:schemeClr val="accent5"/>
                    </a:solidFill>
                  </a:uFill>
                  <a:latin typeface="Source Code Pro" panose="020B0509030403020204" pitchFamily="49" charset="0"/>
                </a:rPr>
              </a:br>
              <a:r>
                <a:rPr lang="en-US" altLang="ja-JP" sz="1600" u="heavy" dirty="0">
                  <a:solidFill>
                    <a:schemeClr val="accent6"/>
                  </a:solidFill>
                  <a:uFill>
                    <a:solidFill>
                      <a:schemeClr val="accent5"/>
                    </a:solidFill>
                  </a:uFill>
                  <a:latin typeface="Source Code Pro" panose="020B0509030403020204" pitchFamily="49" charset="0"/>
                </a:rPr>
                <a:t>  desc  </a:t>
              </a:r>
              <a:r>
                <a:rPr lang="en-US" altLang="ja-JP" sz="1600" dirty="0">
                  <a:solidFill>
                    <a:schemeClr val="accent6"/>
                  </a:solidFill>
                  <a:latin typeface="Source Code Pro" panose="020B0509030403020204" pitchFamily="49" charset="0"/>
                </a:rPr>
                <a:t> </a:t>
              </a:r>
              <a:r>
                <a:rPr lang="en-US" altLang="ja-JP" sz="1600" u="heavy" dirty="0">
                  <a:solidFill>
                    <a:schemeClr val="accent6"/>
                  </a:solidFill>
                  <a:uFill>
                    <a:solidFill>
                      <a:schemeClr val="accent5"/>
                    </a:solidFill>
                  </a:uFill>
                  <a:latin typeface="Source Code Pro" panose="020B0509030403020204" pitchFamily="49" charset="0"/>
                </a:rPr>
                <a:t>LIKE    "%</a:t>
              </a:r>
              <a:r>
                <a:rPr lang="ja-JP" altLang="en-US" sz="1600" u="heavy" dirty="0">
                  <a:solidFill>
                    <a:schemeClr val="accent6"/>
                  </a:solidFill>
                  <a:uFill>
                    <a:solidFill>
                      <a:schemeClr val="accent5"/>
                    </a:solidFill>
                  </a:uFill>
                  <a:latin typeface="Source Code Pro" panose="020B0509030403020204" pitchFamily="49" charset="0"/>
                </a:rPr>
                <a:t>おいしい</a:t>
              </a:r>
              <a:r>
                <a:rPr lang="en-US" altLang="ja-JP" sz="1600" u="heavy" dirty="0">
                  <a:solidFill>
                    <a:schemeClr val="accent6"/>
                  </a:solidFill>
                  <a:uFill>
                    <a:solidFill>
                      <a:schemeClr val="accent5"/>
                    </a:solidFill>
                  </a:uFill>
                  <a:latin typeface="Source Code Pro" panose="020B0509030403020204" pitchFamily="49" charset="0"/>
                </a:rPr>
                <a:t>%"  </a:t>
              </a:r>
              <a:br>
                <a:rPr lang="en-US" altLang="ja-JP" sz="1600" u="heavy" dirty="0">
                  <a:solidFill>
                    <a:schemeClr val="accent6"/>
                  </a:solidFill>
                  <a:uFill>
                    <a:solidFill>
                      <a:schemeClr val="accent5"/>
                    </a:solidFill>
                  </a:uFill>
                  <a:latin typeface="Source Code Pro" panose="020B0509030403020204" pitchFamily="49" charset="0"/>
                </a:rPr>
              </a:br>
              <a:r>
                <a:rPr lang="en-US" altLang="ja-JP" sz="1600" u="heavy" dirty="0">
                  <a:solidFill>
                    <a:schemeClr val="accent6"/>
                  </a:solidFill>
                  <a:uFill>
                    <a:solidFill>
                      <a:schemeClr val="accent5"/>
                    </a:solidFill>
                  </a:uFill>
                  <a:latin typeface="Source Code Pro" panose="020B0509030403020204" pitchFamily="49" charset="0"/>
                </a:rPr>
                <a:t>  AND  </a:t>
              </a:r>
              <a:r>
                <a:rPr lang="en-US" altLang="ja-JP" sz="1600" dirty="0">
                  <a:solidFill>
                    <a:schemeClr val="accent6"/>
                  </a:solidFill>
                  <a:latin typeface="Source Code Pro" panose="020B0509030403020204" pitchFamily="49" charset="0"/>
                </a:rPr>
                <a:t> </a:t>
              </a:r>
              <a:r>
                <a:rPr lang="en-US" altLang="ja-JP" sz="1600" u="heavy" dirty="0">
                  <a:solidFill>
                    <a:schemeClr val="accent6"/>
                  </a:solidFill>
                  <a:uFill>
                    <a:solidFill>
                      <a:schemeClr val="accent5"/>
                    </a:solidFill>
                  </a:uFill>
                  <a:latin typeface="Source Code Pro" panose="020B0509030403020204" pitchFamily="49" charset="0"/>
                </a:rPr>
                <a:t>category</a:t>
              </a:r>
              <a:r>
                <a:rPr lang="en-US" altLang="ja-JP" sz="1600" dirty="0">
                  <a:solidFill>
                    <a:schemeClr val="accent6"/>
                  </a:solidFill>
                  <a:latin typeface="Source Code Pro" panose="020B0509030403020204" pitchFamily="49" charset="0"/>
                </a:rPr>
                <a:t> = </a:t>
              </a:r>
              <a:r>
                <a:rPr lang="en-US" altLang="ja-JP" sz="1600" u="heavy" dirty="0">
                  <a:solidFill>
                    <a:schemeClr val="accent6"/>
                  </a:solidFill>
                  <a:uFill>
                    <a:solidFill>
                      <a:schemeClr val="accent5"/>
                    </a:solidFill>
                  </a:uFill>
                  <a:latin typeface="Source Code Pro" panose="020B0509030403020204" pitchFamily="49" charset="0"/>
                </a:rPr>
                <a:t>"food"</a:t>
              </a:r>
              <a:r>
                <a:rPr lang="en-US" altLang="ja-JP" sz="1600" dirty="0">
                  <a:solidFill>
                    <a:schemeClr val="accent6"/>
                  </a:solidFill>
                  <a:latin typeface="Source Code Pro" panose="020B0509030403020204" pitchFamily="49" charset="0"/>
                </a:rPr>
                <a:t>;</a:t>
              </a:r>
            </a:p>
          </p:txBody>
        </p:sp>
        <p:sp>
          <p:nvSpPr>
            <p:cNvPr id="16" name="テキスト ボックス 15">
              <a:extLst>
                <a:ext uri="{FF2B5EF4-FFF2-40B4-BE49-F238E27FC236}">
                  <a16:creationId xmlns:a16="http://schemas.microsoft.com/office/drawing/2014/main" id="{1EE3E0F1-621D-4E9F-9B7F-FE21589B184D}"/>
                </a:ext>
              </a:extLst>
            </p:cNvPr>
            <p:cNvSpPr txBox="1"/>
            <p:nvPr/>
          </p:nvSpPr>
          <p:spPr>
            <a:xfrm>
              <a:off x="1576240" y="3898900"/>
              <a:ext cx="954107" cy="246221"/>
            </a:xfrm>
            <a:prstGeom prst="rect">
              <a:avLst/>
            </a:prstGeom>
            <a:noFill/>
          </p:spPr>
          <p:txBody>
            <a:bodyPr wrap="none" rtlCol="0">
              <a:spAutoFit/>
            </a:bodyPr>
            <a:lstStyle/>
            <a:p>
              <a:r>
                <a:rPr kumimoji="1" lang="ja-JP" altLang="en-US" sz="1000" dirty="0">
                  <a:solidFill>
                    <a:schemeClr val="accent5"/>
                  </a:solidFill>
                </a:rPr>
                <a:t>全項目を取得</a:t>
              </a:r>
            </a:p>
          </p:txBody>
        </p:sp>
        <p:sp>
          <p:nvSpPr>
            <p:cNvPr id="17" name="テキスト ボックス 16">
              <a:extLst>
                <a:ext uri="{FF2B5EF4-FFF2-40B4-BE49-F238E27FC236}">
                  <a16:creationId xmlns:a16="http://schemas.microsoft.com/office/drawing/2014/main" id="{F5D0069E-A211-4BA6-9DC9-0B66659A9932}"/>
                </a:ext>
              </a:extLst>
            </p:cNvPr>
            <p:cNvSpPr txBox="1"/>
            <p:nvPr/>
          </p:nvSpPr>
          <p:spPr>
            <a:xfrm>
              <a:off x="3108579" y="3898900"/>
              <a:ext cx="825867" cy="246221"/>
            </a:xfrm>
            <a:prstGeom prst="rect">
              <a:avLst/>
            </a:prstGeom>
            <a:noFill/>
          </p:spPr>
          <p:txBody>
            <a:bodyPr wrap="none" rtlCol="0">
              <a:spAutoFit/>
            </a:bodyPr>
            <a:lstStyle/>
            <a:p>
              <a:r>
                <a:rPr kumimoji="1" lang="ja-JP" altLang="en-US" sz="1000" dirty="0">
                  <a:solidFill>
                    <a:schemeClr val="accent5"/>
                  </a:solidFill>
                </a:rPr>
                <a:t>テーブル名</a:t>
              </a:r>
            </a:p>
          </p:txBody>
        </p:sp>
        <p:sp>
          <p:nvSpPr>
            <p:cNvPr id="18" name="テキスト ボックス 17">
              <a:extLst>
                <a:ext uri="{FF2B5EF4-FFF2-40B4-BE49-F238E27FC236}">
                  <a16:creationId xmlns:a16="http://schemas.microsoft.com/office/drawing/2014/main" id="{13B1582C-F61A-4374-8779-8338D91F4AD2}"/>
                </a:ext>
              </a:extLst>
            </p:cNvPr>
            <p:cNvSpPr txBox="1"/>
            <p:nvPr/>
          </p:nvSpPr>
          <p:spPr>
            <a:xfrm>
              <a:off x="4031597" y="3898899"/>
              <a:ext cx="441146" cy="246221"/>
            </a:xfrm>
            <a:prstGeom prst="rect">
              <a:avLst/>
            </a:prstGeom>
            <a:noFill/>
          </p:spPr>
          <p:txBody>
            <a:bodyPr wrap="none" rtlCol="0">
              <a:spAutoFit/>
            </a:bodyPr>
            <a:lstStyle/>
            <a:p>
              <a:r>
                <a:rPr kumimoji="1" lang="ja-JP" altLang="en-US" sz="1000" dirty="0">
                  <a:solidFill>
                    <a:schemeClr val="accent5"/>
                  </a:solidFill>
                </a:rPr>
                <a:t>条件</a:t>
              </a:r>
            </a:p>
          </p:txBody>
        </p:sp>
        <p:sp>
          <p:nvSpPr>
            <p:cNvPr id="19" name="テキスト ボックス 18">
              <a:extLst>
                <a:ext uri="{FF2B5EF4-FFF2-40B4-BE49-F238E27FC236}">
                  <a16:creationId xmlns:a16="http://schemas.microsoft.com/office/drawing/2014/main" id="{E86C0CCA-4CC0-488B-9C79-1DD04E3E3B72}"/>
                </a:ext>
              </a:extLst>
            </p:cNvPr>
            <p:cNvSpPr txBox="1"/>
            <p:nvPr/>
          </p:nvSpPr>
          <p:spPr>
            <a:xfrm>
              <a:off x="668163" y="4396687"/>
              <a:ext cx="1210588" cy="246221"/>
            </a:xfrm>
            <a:prstGeom prst="rect">
              <a:avLst/>
            </a:prstGeom>
            <a:noFill/>
          </p:spPr>
          <p:txBody>
            <a:bodyPr wrap="none" rtlCol="0">
              <a:spAutoFit/>
            </a:bodyPr>
            <a:lstStyle/>
            <a:p>
              <a:r>
                <a:rPr kumimoji="1" lang="ja-JP" altLang="en-US" sz="1000" dirty="0">
                  <a:solidFill>
                    <a:schemeClr val="accent5"/>
                  </a:solidFill>
                </a:rPr>
                <a:t>項目名（説明文）</a:t>
              </a:r>
            </a:p>
          </p:txBody>
        </p:sp>
        <p:sp>
          <p:nvSpPr>
            <p:cNvPr id="20" name="テキスト ボックス 19">
              <a:extLst>
                <a:ext uri="{FF2B5EF4-FFF2-40B4-BE49-F238E27FC236}">
                  <a16:creationId xmlns:a16="http://schemas.microsoft.com/office/drawing/2014/main" id="{EB56CF9C-21AC-42A5-A411-ADB14823C617}"/>
                </a:ext>
              </a:extLst>
            </p:cNvPr>
            <p:cNvSpPr txBox="1"/>
            <p:nvPr/>
          </p:nvSpPr>
          <p:spPr>
            <a:xfrm>
              <a:off x="1818684" y="4385134"/>
              <a:ext cx="2400016" cy="246221"/>
            </a:xfrm>
            <a:prstGeom prst="rect">
              <a:avLst/>
            </a:prstGeom>
            <a:noFill/>
          </p:spPr>
          <p:txBody>
            <a:bodyPr wrap="none" rtlCol="0">
              <a:spAutoFit/>
            </a:bodyPr>
            <a:lstStyle/>
            <a:p>
              <a:r>
                <a:rPr kumimoji="1" lang="en-US" altLang="ja-JP" sz="1000" dirty="0">
                  <a:solidFill>
                    <a:schemeClr val="accent5"/>
                  </a:solidFill>
                </a:rPr>
                <a:t>LIKE "%</a:t>
              </a:r>
              <a:r>
                <a:rPr kumimoji="1" lang="ja-JP" altLang="en-US" sz="1000" dirty="0">
                  <a:solidFill>
                    <a:schemeClr val="accent5"/>
                  </a:solidFill>
                </a:rPr>
                <a:t>～</a:t>
              </a:r>
              <a:r>
                <a:rPr kumimoji="1" lang="en-US" altLang="ja-JP" sz="1000" dirty="0">
                  <a:solidFill>
                    <a:schemeClr val="accent5"/>
                  </a:solidFill>
                </a:rPr>
                <a:t>%"</a:t>
              </a:r>
              <a:r>
                <a:rPr kumimoji="1" lang="ja-JP" altLang="en-US" sz="1000" dirty="0">
                  <a:solidFill>
                    <a:schemeClr val="accent5"/>
                  </a:solidFill>
                </a:rPr>
                <a:t>で～を含む文字列にマッチ</a:t>
              </a:r>
            </a:p>
          </p:txBody>
        </p:sp>
        <p:sp>
          <p:nvSpPr>
            <p:cNvPr id="21" name="テキスト ボックス 20">
              <a:extLst>
                <a:ext uri="{FF2B5EF4-FFF2-40B4-BE49-F238E27FC236}">
                  <a16:creationId xmlns:a16="http://schemas.microsoft.com/office/drawing/2014/main" id="{196456BD-D305-4F52-A260-7ED49D088CB0}"/>
                </a:ext>
              </a:extLst>
            </p:cNvPr>
            <p:cNvSpPr txBox="1"/>
            <p:nvPr/>
          </p:nvSpPr>
          <p:spPr>
            <a:xfrm>
              <a:off x="1633363" y="4894474"/>
              <a:ext cx="1338828" cy="246221"/>
            </a:xfrm>
            <a:prstGeom prst="rect">
              <a:avLst/>
            </a:prstGeom>
            <a:noFill/>
          </p:spPr>
          <p:txBody>
            <a:bodyPr wrap="none" rtlCol="0">
              <a:spAutoFit/>
            </a:bodyPr>
            <a:lstStyle/>
            <a:p>
              <a:r>
                <a:rPr kumimoji="1" lang="ja-JP" altLang="en-US" sz="1000" dirty="0">
                  <a:solidFill>
                    <a:schemeClr val="accent5"/>
                  </a:solidFill>
                </a:rPr>
                <a:t>項目名（カテゴリ）</a:t>
              </a:r>
            </a:p>
          </p:txBody>
        </p:sp>
        <p:sp>
          <p:nvSpPr>
            <p:cNvPr id="22" name="テキスト ボックス 21">
              <a:extLst>
                <a:ext uri="{FF2B5EF4-FFF2-40B4-BE49-F238E27FC236}">
                  <a16:creationId xmlns:a16="http://schemas.microsoft.com/office/drawing/2014/main" id="{EA87DD5B-D83E-4DCB-B33D-25A1311CA373}"/>
                </a:ext>
              </a:extLst>
            </p:cNvPr>
            <p:cNvSpPr txBox="1"/>
            <p:nvPr/>
          </p:nvSpPr>
          <p:spPr>
            <a:xfrm>
              <a:off x="836399" y="4882921"/>
              <a:ext cx="697627" cy="246221"/>
            </a:xfrm>
            <a:prstGeom prst="rect">
              <a:avLst/>
            </a:prstGeom>
            <a:noFill/>
          </p:spPr>
          <p:txBody>
            <a:bodyPr wrap="none" rtlCol="0">
              <a:spAutoFit/>
            </a:bodyPr>
            <a:lstStyle/>
            <a:p>
              <a:r>
                <a:rPr lang="ja-JP" altLang="en-US" sz="1000" dirty="0">
                  <a:solidFill>
                    <a:schemeClr val="accent5"/>
                  </a:solidFill>
                </a:rPr>
                <a:t>～かつ～</a:t>
              </a:r>
              <a:endParaRPr kumimoji="1" lang="ja-JP" altLang="en-US" sz="1000" dirty="0">
                <a:solidFill>
                  <a:schemeClr val="accent5"/>
                </a:solidFill>
              </a:endParaRPr>
            </a:p>
          </p:txBody>
        </p:sp>
      </p:grpSp>
      <p:sp>
        <p:nvSpPr>
          <p:cNvPr id="24" name="吹き出し: 四角形 23">
            <a:extLst>
              <a:ext uri="{FF2B5EF4-FFF2-40B4-BE49-F238E27FC236}">
                <a16:creationId xmlns:a16="http://schemas.microsoft.com/office/drawing/2014/main" id="{3264585C-BA3E-443D-8E02-BEE0F01F97FF}"/>
              </a:ext>
            </a:extLst>
          </p:cNvPr>
          <p:cNvSpPr/>
          <p:nvPr/>
        </p:nvSpPr>
        <p:spPr>
          <a:xfrm>
            <a:off x="327043" y="5794218"/>
            <a:ext cx="4822449" cy="946779"/>
          </a:xfrm>
          <a:prstGeom prst="wedgeRectCallout">
            <a:avLst>
              <a:gd name="adj1" fmla="val -13462"/>
              <a:gd name="adj2" fmla="val -5972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108000" rtlCol="0" anchor="ctr">
            <a:spAutoFit/>
          </a:bodyPr>
          <a:lstStyle/>
          <a:p>
            <a:pPr algn="just">
              <a:lnSpc>
                <a:spcPct val="150000"/>
              </a:lnSpc>
            </a:pPr>
            <a:r>
              <a:rPr kumimoji="1" lang="ja-JP" altLang="en-US" sz="1200" dirty="0">
                <a:solidFill>
                  <a:schemeClr val="accent1"/>
                </a:solidFill>
              </a:rPr>
              <a:t>商品テーブル（</a:t>
            </a:r>
            <a:r>
              <a:rPr kumimoji="1" lang="en-US" altLang="ja-JP" sz="1200" dirty="0">
                <a:solidFill>
                  <a:schemeClr val="accent1"/>
                </a:solidFill>
              </a:rPr>
              <a:t>items</a:t>
            </a:r>
            <a:r>
              <a:rPr kumimoji="1" lang="ja-JP" altLang="en-US" sz="1200" dirty="0">
                <a:solidFill>
                  <a:schemeClr val="accent1"/>
                </a:solidFill>
              </a:rPr>
              <a:t>）から、「説明文」に「おいしい」を含み、かつ、「カテゴリ」が「食品（</a:t>
            </a:r>
            <a:r>
              <a:rPr kumimoji="1" lang="en-US" altLang="ja-JP" sz="1200" dirty="0">
                <a:solidFill>
                  <a:schemeClr val="accent1"/>
                </a:solidFill>
              </a:rPr>
              <a:t>food</a:t>
            </a:r>
            <a:r>
              <a:rPr kumimoji="1" lang="ja-JP" altLang="en-US" sz="1200" dirty="0">
                <a:solidFill>
                  <a:schemeClr val="accent1"/>
                </a:solidFill>
              </a:rPr>
              <a:t>）」のものが選択され、その全項目が取得される。</a:t>
            </a:r>
          </a:p>
        </p:txBody>
      </p:sp>
      <p:grpSp>
        <p:nvGrpSpPr>
          <p:cNvPr id="30" name="グループ化 29">
            <a:extLst>
              <a:ext uri="{FF2B5EF4-FFF2-40B4-BE49-F238E27FC236}">
                <a16:creationId xmlns:a16="http://schemas.microsoft.com/office/drawing/2014/main" id="{0256E418-5FC3-4FD0-BBA4-D3D7E94317A4}"/>
              </a:ext>
            </a:extLst>
          </p:cNvPr>
          <p:cNvGrpSpPr/>
          <p:nvPr/>
        </p:nvGrpSpPr>
        <p:grpSpPr>
          <a:xfrm>
            <a:off x="350684" y="3725522"/>
            <a:ext cx="4960378" cy="265015"/>
            <a:chOff x="350684" y="3672813"/>
            <a:chExt cx="4960378" cy="265015"/>
          </a:xfrm>
        </p:grpSpPr>
        <p:sp>
          <p:nvSpPr>
            <p:cNvPr id="25" name="正方形/長方形 24">
              <a:extLst>
                <a:ext uri="{FF2B5EF4-FFF2-40B4-BE49-F238E27FC236}">
                  <a16:creationId xmlns:a16="http://schemas.microsoft.com/office/drawing/2014/main" id="{F86099C9-5701-43F7-B131-C081EA7D7FBF}"/>
                </a:ext>
              </a:extLst>
            </p:cNvPr>
            <p:cNvSpPr/>
            <p:nvPr/>
          </p:nvSpPr>
          <p:spPr>
            <a:xfrm>
              <a:off x="350684" y="3676218"/>
              <a:ext cx="2771420" cy="261610"/>
            </a:xfrm>
            <a:prstGeom prst="rect">
              <a:avLst/>
            </a:prstGeom>
            <a:solidFill>
              <a:schemeClr val="bg2"/>
            </a:solidFill>
          </p:spPr>
          <p:txBody>
            <a:bodyPr wrap="square">
              <a:spAutoFit/>
            </a:bodyPr>
            <a:lstStyle/>
            <a:p>
              <a:pPr algn="ctr"/>
              <a:r>
                <a:rPr lang="ja-JP" altLang="en-US" sz="1050" dirty="0">
                  <a:solidFill>
                    <a:schemeClr val="bg1"/>
                  </a:solidFill>
                </a:rPr>
                <a:t>SELECT * FROM items WHERE desc LIKE "%</a:t>
              </a:r>
            </a:p>
          </p:txBody>
        </p:sp>
        <p:sp>
          <p:nvSpPr>
            <p:cNvPr id="26" name="正方形/長方形 25">
              <a:extLst>
                <a:ext uri="{FF2B5EF4-FFF2-40B4-BE49-F238E27FC236}">
                  <a16:creationId xmlns:a16="http://schemas.microsoft.com/office/drawing/2014/main" id="{5B64F871-2B62-4B7D-85AF-8DB4B4EF9B64}"/>
                </a:ext>
              </a:extLst>
            </p:cNvPr>
            <p:cNvSpPr/>
            <p:nvPr/>
          </p:nvSpPr>
          <p:spPr>
            <a:xfrm>
              <a:off x="3421948" y="3672813"/>
              <a:ext cx="1331735" cy="261610"/>
            </a:xfrm>
            <a:prstGeom prst="rect">
              <a:avLst/>
            </a:prstGeom>
            <a:solidFill>
              <a:schemeClr val="bg2"/>
            </a:solidFill>
          </p:spPr>
          <p:txBody>
            <a:bodyPr wrap="square">
              <a:spAutoFit/>
            </a:bodyPr>
            <a:lstStyle/>
            <a:p>
              <a:pPr algn="ctr"/>
              <a:r>
                <a:rPr lang="en-US" altLang="ja-JP" sz="1050" dirty="0">
                  <a:solidFill>
                    <a:schemeClr val="bg1"/>
                  </a:solidFill>
                </a:rPr>
                <a:t>%" AND category = "</a:t>
              </a:r>
              <a:endParaRPr lang="ja-JP" altLang="en-US" sz="1050" dirty="0">
                <a:solidFill>
                  <a:schemeClr val="bg1"/>
                </a:solidFill>
              </a:endParaRPr>
            </a:p>
          </p:txBody>
        </p:sp>
        <p:sp>
          <p:nvSpPr>
            <p:cNvPr id="27" name="正方形/長方形 26">
              <a:extLst>
                <a:ext uri="{FF2B5EF4-FFF2-40B4-BE49-F238E27FC236}">
                  <a16:creationId xmlns:a16="http://schemas.microsoft.com/office/drawing/2014/main" id="{49A3B40C-473B-45DC-B886-BD7DDE39E788}"/>
                </a:ext>
              </a:extLst>
            </p:cNvPr>
            <p:cNvSpPr/>
            <p:nvPr/>
          </p:nvSpPr>
          <p:spPr>
            <a:xfrm>
              <a:off x="5043659" y="3676218"/>
              <a:ext cx="267403" cy="261610"/>
            </a:xfrm>
            <a:prstGeom prst="rect">
              <a:avLst/>
            </a:prstGeom>
            <a:solidFill>
              <a:schemeClr val="bg2"/>
            </a:solidFill>
          </p:spPr>
          <p:txBody>
            <a:bodyPr wrap="square">
              <a:spAutoFit/>
            </a:bodyPr>
            <a:lstStyle/>
            <a:p>
              <a:pPr algn="ctr"/>
              <a:r>
                <a:rPr lang="en-US" altLang="ja-JP" sz="1050" dirty="0">
                  <a:solidFill>
                    <a:schemeClr val="bg1"/>
                  </a:solidFill>
                </a:rPr>
                <a:t>";</a:t>
              </a:r>
              <a:endParaRPr lang="ja-JP" altLang="en-US" sz="1050" dirty="0">
                <a:solidFill>
                  <a:schemeClr val="bg1"/>
                </a:solidFill>
              </a:endParaRPr>
            </a:p>
          </p:txBody>
        </p:sp>
        <p:sp>
          <p:nvSpPr>
            <p:cNvPr id="28" name="楕円 27">
              <a:extLst>
                <a:ext uri="{FF2B5EF4-FFF2-40B4-BE49-F238E27FC236}">
                  <a16:creationId xmlns:a16="http://schemas.microsoft.com/office/drawing/2014/main" id="{F26C962C-42F3-48AB-B358-6FB6A640498A}"/>
                </a:ext>
              </a:extLst>
            </p:cNvPr>
            <p:cNvSpPr/>
            <p:nvPr/>
          </p:nvSpPr>
          <p:spPr>
            <a:xfrm>
              <a:off x="3161294" y="3684987"/>
              <a:ext cx="225061" cy="225061"/>
            </a:xfrm>
            <a:prstGeom prst="ellipse">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a:extLst>
                <a:ext uri="{FF2B5EF4-FFF2-40B4-BE49-F238E27FC236}">
                  <a16:creationId xmlns:a16="http://schemas.microsoft.com/office/drawing/2014/main" id="{BAC2D151-A76F-406A-8FAD-850C4758AD76}"/>
                </a:ext>
              </a:extLst>
            </p:cNvPr>
            <p:cNvSpPr/>
            <p:nvPr/>
          </p:nvSpPr>
          <p:spPr>
            <a:xfrm>
              <a:off x="4786140" y="3684909"/>
              <a:ext cx="225061" cy="225061"/>
            </a:xfrm>
            <a:prstGeom prst="ellipse">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FD365F40-FA36-4477-9DB7-4F06CBAC2B03}"/>
              </a:ext>
            </a:extLst>
          </p:cNvPr>
          <p:cNvSpPr/>
          <p:nvPr/>
        </p:nvSpPr>
        <p:spPr>
          <a:xfrm>
            <a:off x="340120" y="3466087"/>
            <a:ext cx="4970941" cy="261610"/>
          </a:xfrm>
          <a:prstGeom prst="rect">
            <a:avLst/>
          </a:prstGeom>
          <a:noFill/>
        </p:spPr>
        <p:txBody>
          <a:bodyPr wrap="square">
            <a:spAutoFit/>
          </a:bodyPr>
          <a:lstStyle/>
          <a:p>
            <a:pPr algn="ctr"/>
            <a:r>
              <a:rPr lang="ja-JP" altLang="en-US" sz="1050" dirty="0">
                <a:solidFill>
                  <a:schemeClr val="bg2"/>
                </a:solidFill>
              </a:rPr>
              <a:t>（パラメータをもとに</a:t>
            </a:r>
            <a:r>
              <a:rPr lang="en-US" altLang="ja-JP" sz="1050" dirty="0">
                <a:solidFill>
                  <a:schemeClr val="bg2"/>
                </a:solidFill>
              </a:rPr>
              <a:t>SQL</a:t>
            </a:r>
            <a:r>
              <a:rPr lang="ja-JP" altLang="en-US" sz="1050" dirty="0">
                <a:solidFill>
                  <a:schemeClr val="bg2"/>
                </a:solidFill>
              </a:rPr>
              <a:t>文を組み立てて実行）</a:t>
            </a:r>
          </a:p>
        </p:txBody>
      </p:sp>
      <p:pic>
        <p:nvPicPr>
          <p:cNvPr id="45" name="____label____114">
            <a:extLst>
              <a:ext uri="{FF2B5EF4-FFF2-40B4-BE49-F238E27FC236}">
                <a16:creationId xmlns:a16="http://schemas.microsoft.com/office/drawing/2014/main" id="{624E7316-8B1B-4075-94C0-D06E6202E19F}"/>
              </a:ext>
            </a:extLst>
          </p:cNvPr>
          <p:cNvPicPr>
            <a:picLocks/>
          </p:cNvPicPr>
          <p:nvPr/>
        </p:nvPicPr>
        <p:blipFill>
          <a:blip r:embed="rId6"/>
          <a:stretch>
            <a:fillRect/>
          </a:stretch>
        </p:blipFill>
        <p:spPr>
          <a:xfrm>
            <a:off x="11988800" y="190500"/>
            <a:ext cx="12700" cy="12700"/>
          </a:xfrm>
          <a:prstGeom prst="rect">
            <a:avLst/>
          </a:prstGeom>
        </p:spPr>
      </p:pic>
    </p:spTree>
    <p:extLst>
      <p:ext uri="{BB962C8B-B14F-4D97-AF65-F5344CB8AC3E}">
        <p14:creationId xmlns:p14="http://schemas.microsoft.com/office/powerpoint/2010/main" val="260253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C4A50-4393-4C8F-AA6E-F35213338528}"/>
              </a:ext>
            </a:extLst>
          </p:cNvPr>
          <p:cNvSpPr>
            <a:spLocks noGrp="1"/>
          </p:cNvSpPr>
          <p:nvPr>
            <p:ph type="title"/>
          </p:nvPr>
        </p:nvSpPr>
        <p:spPr/>
        <p:txBody>
          <a:bodyPr>
            <a:normAutofit/>
          </a:bodyPr>
          <a:lstStyle/>
          <a:p>
            <a:r>
              <a:rPr lang="ja-JP" altLang="en-US" sz="2800" dirty="0"/>
              <a:t>攻撃手法の例：</a:t>
            </a:r>
            <a:r>
              <a:rPr lang="en-US" altLang="ja-JP" sz="2800" dirty="0"/>
              <a:t> SQL</a:t>
            </a:r>
            <a:r>
              <a:rPr lang="ja-JP" altLang="en-US" sz="2800" dirty="0"/>
              <a:t>インジェクション（２）</a:t>
            </a:r>
            <a:br>
              <a:rPr lang="en-US" altLang="ja-JP" sz="2800" dirty="0"/>
            </a:br>
            <a:r>
              <a:rPr lang="en-US" altLang="ja-JP" dirty="0"/>
              <a:t>SQL</a:t>
            </a:r>
            <a:r>
              <a:rPr lang="ja-JP" altLang="en-US" dirty="0"/>
              <a:t>インジェクションをやってみよう</a:t>
            </a:r>
            <a:endParaRPr kumimoji="1" lang="ja-JP" altLang="en-US" dirty="0"/>
          </a:p>
        </p:txBody>
      </p:sp>
      <p:sp>
        <p:nvSpPr>
          <p:cNvPr id="3" name="スライド番号プレースホルダー 2">
            <a:extLst>
              <a:ext uri="{FF2B5EF4-FFF2-40B4-BE49-F238E27FC236}">
                <a16:creationId xmlns:a16="http://schemas.microsoft.com/office/drawing/2014/main" id="{8AF26E99-DB36-45B6-9186-854E802A1E0B}"/>
              </a:ext>
            </a:extLst>
          </p:cNvPr>
          <p:cNvSpPr>
            <a:spLocks noGrp="1"/>
          </p:cNvSpPr>
          <p:nvPr>
            <p:ph type="sldNum" sz="quarter" idx="12"/>
          </p:nvPr>
        </p:nvSpPr>
        <p:spPr/>
        <p:txBody>
          <a:bodyPr/>
          <a:lstStyle/>
          <a:p>
            <a:fld id="{3DF5FC44-9AB5-4F09-BB07-C5E1012D5340}" type="slidenum">
              <a:rPr lang="ja-JP" altLang="en-US" smtClean="0"/>
              <a:pPr/>
              <a:t>19</a:t>
            </a:fld>
            <a:endParaRPr lang="ja-JP" altLang="en-US"/>
          </a:p>
        </p:txBody>
      </p:sp>
      <p:sp>
        <p:nvSpPr>
          <p:cNvPr id="4" name="コンテンツ プレースホルダー 3">
            <a:extLst>
              <a:ext uri="{FF2B5EF4-FFF2-40B4-BE49-F238E27FC236}">
                <a16:creationId xmlns:a16="http://schemas.microsoft.com/office/drawing/2014/main" id="{29FD6DA0-A7C1-4FB9-B0B4-DE925705BE88}"/>
              </a:ext>
            </a:extLst>
          </p:cNvPr>
          <p:cNvSpPr>
            <a:spLocks noGrp="1"/>
          </p:cNvSpPr>
          <p:nvPr>
            <p:ph sz="quarter" idx="13"/>
          </p:nvPr>
        </p:nvSpPr>
        <p:spPr>
          <a:xfrm>
            <a:off x="732000" y="1224000"/>
            <a:ext cx="10728000" cy="1599633"/>
          </a:xfrm>
        </p:spPr>
        <p:txBody>
          <a:bodyPr>
            <a:normAutofit/>
          </a:bodyPr>
          <a:lstStyle/>
          <a:p>
            <a:pPr marL="457200" indent="-457200">
              <a:buFont typeface="+mj-lt"/>
              <a:buAutoNum type="arabicPeriod"/>
            </a:pPr>
            <a:r>
              <a:rPr kumimoji="1" lang="en-US" altLang="ja-JP" sz="2000" dirty="0" err="1"/>
              <a:t>Jakuten</a:t>
            </a:r>
            <a:r>
              <a:rPr kumimoji="1" lang="en-US" altLang="ja-JP" sz="2000" dirty="0"/>
              <a:t> Store</a:t>
            </a:r>
            <a:r>
              <a:rPr kumimoji="1" lang="ja-JP" altLang="en-US" sz="2000" dirty="0"/>
              <a:t>トップの検索画面で、</a:t>
            </a:r>
            <a:r>
              <a:rPr kumimoji="1" lang="ja-JP" altLang="en-US" sz="2000" dirty="0">
                <a:solidFill>
                  <a:schemeClr val="accent6"/>
                </a:solidFill>
              </a:rPr>
              <a:t>「高級</a:t>
            </a:r>
            <a:r>
              <a:rPr lang="ja-JP" altLang="en-US" sz="2000" dirty="0">
                <a:solidFill>
                  <a:schemeClr val="accent6"/>
                </a:solidFill>
              </a:rPr>
              <a:t>」</a:t>
            </a:r>
            <a:r>
              <a:rPr lang="ja-JP" altLang="en-US" sz="2000" dirty="0"/>
              <a:t>と</a:t>
            </a:r>
            <a:r>
              <a:rPr kumimoji="1" lang="ja-JP" altLang="en-US" sz="2000" dirty="0"/>
              <a:t>入力し、カテゴリを選んで</a:t>
            </a:r>
            <a:br>
              <a:rPr kumimoji="1" lang="en-US" altLang="ja-JP" sz="2000" dirty="0"/>
            </a:br>
            <a:r>
              <a:rPr kumimoji="1" lang="ja-JP" altLang="en-US" sz="2000" dirty="0"/>
              <a:t>（どれでもよい）送信→結果を確認する</a:t>
            </a:r>
            <a:endParaRPr kumimoji="1" lang="en-US" altLang="ja-JP" sz="2000" dirty="0"/>
          </a:p>
          <a:p>
            <a:pPr marL="457200" indent="-457200">
              <a:buFont typeface="+mj-lt"/>
              <a:buAutoNum type="arabicPeriod"/>
            </a:pPr>
            <a:r>
              <a:rPr kumimoji="1" lang="ja-JP" altLang="en-US" sz="2000" dirty="0"/>
              <a:t>こんどは検索画面に、</a:t>
            </a:r>
            <a:r>
              <a:rPr kumimoji="1" lang="en-US" altLang="ja-JP" sz="2000" dirty="0"/>
              <a:t>			</a:t>
            </a:r>
            <a:r>
              <a:rPr kumimoji="1" lang="ja-JP" altLang="en-US" sz="2000" dirty="0"/>
              <a:t>と入力し、カテゴリを選んで検索</a:t>
            </a:r>
            <a:endParaRPr kumimoji="1" lang="en-US" altLang="ja-JP" sz="2000" dirty="0"/>
          </a:p>
        </p:txBody>
      </p:sp>
      <p:sp>
        <p:nvSpPr>
          <p:cNvPr id="7" name="正方形/長方形 6">
            <a:extLst>
              <a:ext uri="{FF2B5EF4-FFF2-40B4-BE49-F238E27FC236}">
                <a16:creationId xmlns:a16="http://schemas.microsoft.com/office/drawing/2014/main" id="{E596ADD5-0841-4C70-9796-DB945DD1B27B}"/>
              </a:ext>
            </a:extLst>
          </p:cNvPr>
          <p:cNvSpPr/>
          <p:nvPr/>
        </p:nvSpPr>
        <p:spPr>
          <a:xfrm>
            <a:off x="3937412" y="2118638"/>
            <a:ext cx="2005651" cy="453183"/>
          </a:xfrm>
          <a:prstGeom prst="rect">
            <a:avLst/>
          </a:prstGeom>
          <a:ln w="19050">
            <a:solidFill>
              <a:schemeClr val="accent6"/>
            </a:solidFill>
          </a:ln>
        </p:spPr>
        <p:txBody>
          <a:bodyPr wrap="square" lIns="72000" tIns="72000" rIns="72000" bIns="72000">
            <a:spAutoFit/>
          </a:bodyPr>
          <a:lstStyle/>
          <a:p>
            <a:pPr algn="ctr"/>
            <a:r>
              <a:rPr lang="ja-JP" altLang="en-US" sz="2000" dirty="0">
                <a:solidFill>
                  <a:schemeClr val="accent6"/>
                </a:solidFill>
                <a:latin typeface="Source Code Pro" panose="020B0509030403020204" pitchFamily="49" charset="0"/>
              </a:rPr>
              <a:t>高級</a:t>
            </a:r>
            <a:r>
              <a:rPr lang="en-US" altLang="ja-JP" sz="2000" dirty="0">
                <a:solidFill>
                  <a:schemeClr val="accent6"/>
                </a:solidFill>
                <a:latin typeface="Source Code Pro" panose="020B0509030403020204" pitchFamily="49" charset="0"/>
              </a:rPr>
              <a:t>%" --</a:t>
            </a:r>
            <a:endParaRPr lang="ja-JP" altLang="en-US" sz="2000" dirty="0">
              <a:solidFill>
                <a:schemeClr val="accent6"/>
              </a:solidFill>
              <a:latin typeface="Source Code Pro" panose="020B0509030403020204" pitchFamily="49" charset="0"/>
            </a:endParaRPr>
          </a:p>
        </p:txBody>
      </p:sp>
      <p:pic>
        <p:nvPicPr>
          <p:cNvPr id="1026" name="Picture 2" descr="https://1.bp.blogspot.com/-onxjPF286Z8/UZMsz9Prn-I/AAAAAAAASH0/zQ2s0uxXv4g/s800/fabric_mark_flower.png">
            <a:extLst>
              <a:ext uri="{FF2B5EF4-FFF2-40B4-BE49-F238E27FC236}">
                <a16:creationId xmlns:a16="http://schemas.microsoft.com/office/drawing/2014/main" id="{146F5322-D651-46C9-9A0A-21F2A1589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67" y="2571821"/>
            <a:ext cx="1299633" cy="1266731"/>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D88E8174-2173-4B41-8295-644283206CBA}"/>
              </a:ext>
            </a:extLst>
          </p:cNvPr>
          <p:cNvSpPr txBox="1"/>
          <p:nvPr/>
        </p:nvSpPr>
        <p:spPr>
          <a:xfrm>
            <a:off x="596880" y="2981676"/>
            <a:ext cx="960656" cy="523220"/>
          </a:xfrm>
          <a:prstGeom prst="rect">
            <a:avLst/>
          </a:prstGeom>
          <a:noFill/>
        </p:spPr>
        <p:txBody>
          <a:bodyPr wrap="square" rtlCol="0">
            <a:spAutoFit/>
          </a:bodyPr>
          <a:lstStyle/>
          <a:p>
            <a:r>
              <a:rPr kumimoji="1" lang="ja-JP" altLang="en-US" sz="2800" dirty="0">
                <a:solidFill>
                  <a:schemeClr val="bg1"/>
                </a:solidFill>
                <a:latin typeface="源ノ角ゴシック JP Heavy" panose="020B0A00000000000000" pitchFamily="34" charset="-128"/>
                <a:ea typeface="源ノ角ゴシック JP Heavy" panose="020B0A00000000000000" pitchFamily="34" charset="-128"/>
              </a:rPr>
              <a:t>解説</a:t>
            </a:r>
          </a:p>
        </p:txBody>
      </p:sp>
      <p:sp>
        <p:nvSpPr>
          <p:cNvPr id="12" name="正方形/長方形 11">
            <a:extLst>
              <a:ext uri="{FF2B5EF4-FFF2-40B4-BE49-F238E27FC236}">
                <a16:creationId xmlns:a16="http://schemas.microsoft.com/office/drawing/2014/main" id="{41D0F810-99D6-4E9C-87C1-F3D8ABFC9B08}"/>
              </a:ext>
            </a:extLst>
          </p:cNvPr>
          <p:cNvSpPr/>
          <p:nvPr/>
        </p:nvSpPr>
        <p:spPr>
          <a:xfrm>
            <a:off x="1719684" y="2823633"/>
            <a:ext cx="4435456" cy="386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08000" rtlCol="0" anchor="ctr"/>
          <a:lstStyle/>
          <a:p>
            <a:pPr>
              <a:lnSpc>
                <a:spcPct val="125000"/>
              </a:lnSpc>
            </a:pPr>
            <a:r>
              <a:rPr kumimoji="1" lang="ja-JP" altLang="en-US" sz="1600" u="sng" dirty="0">
                <a:solidFill>
                  <a:schemeClr val="accent6"/>
                </a:solidFill>
                <a:latin typeface="+mj-ea"/>
                <a:ea typeface="+mj-ea"/>
              </a:rPr>
              <a:t>高級</a:t>
            </a:r>
            <a:r>
              <a:rPr lang="ja-JP" altLang="en-US" sz="1600" u="sng" dirty="0">
                <a:solidFill>
                  <a:schemeClr val="accent1"/>
                </a:solidFill>
              </a:rPr>
              <a:t> </a:t>
            </a:r>
            <a:r>
              <a:rPr kumimoji="1" lang="ja-JP" altLang="en-US" sz="1600" u="sng" dirty="0">
                <a:solidFill>
                  <a:schemeClr val="accent1"/>
                </a:solidFill>
              </a:rPr>
              <a:t>を入れた場合</a:t>
            </a:r>
            <a:r>
              <a:rPr kumimoji="1" lang="ja-JP" altLang="en-US" sz="1200" u="sng" dirty="0">
                <a:solidFill>
                  <a:schemeClr val="accent1"/>
                </a:solidFill>
              </a:rPr>
              <a:t>（カテゴリは、例えば食品）</a:t>
            </a:r>
            <a:endParaRPr kumimoji="1" lang="ja-JP" altLang="en-US" sz="1600" u="sng" dirty="0">
              <a:solidFill>
                <a:schemeClr val="accent1"/>
              </a:solidFill>
            </a:endParaRPr>
          </a:p>
        </p:txBody>
      </p:sp>
      <p:grpSp>
        <p:nvGrpSpPr>
          <p:cNvPr id="13" name="グループ化 12">
            <a:extLst>
              <a:ext uri="{FF2B5EF4-FFF2-40B4-BE49-F238E27FC236}">
                <a16:creationId xmlns:a16="http://schemas.microsoft.com/office/drawing/2014/main" id="{F0A7857E-4861-4858-86EB-5D04FF639748}"/>
              </a:ext>
            </a:extLst>
          </p:cNvPr>
          <p:cNvGrpSpPr/>
          <p:nvPr/>
        </p:nvGrpSpPr>
        <p:grpSpPr>
          <a:xfrm>
            <a:off x="1719684" y="3328943"/>
            <a:ext cx="4960378" cy="265015"/>
            <a:chOff x="350684" y="3672813"/>
            <a:chExt cx="4960378" cy="265015"/>
          </a:xfrm>
        </p:grpSpPr>
        <p:sp>
          <p:nvSpPr>
            <p:cNvPr id="14" name="正方形/長方形 13">
              <a:extLst>
                <a:ext uri="{FF2B5EF4-FFF2-40B4-BE49-F238E27FC236}">
                  <a16:creationId xmlns:a16="http://schemas.microsoft.com/office/drawing/2014/main" id="{D88C3DC7-A258-494D-B08B-4C364CCE2719}"/>
                </a:ext>
              </a:extLst>
            </p:cNvPr>
            <p:cNvSpPr/>
            <p:nvPr/>
          </p:nvSpPr>
          <p:spPr>
            <a:xfrm>
              <a:off x="350684" y="3676218"/>
              <a:ext cx="2771420" cy="261610"/>
            </a:xfrm>
            <a:prstGeom prst="rect">
              <a:avLst/>
            </a:prstGeom>
            <a:solidFill>
              <a:schemeClr val="bg2"/>
            </a:solidFill>
          </p:spPr>
          <p:txBody>
            <a:bodyPr wrap="square">
              <a:spAutoFit/>
            </a:bodyPr>
            <a:lstStyle/>
            <a:p>
              <a:pPr algn="ctr"/>
              <a:r>
                <a:rPr lang="ja-JP" altLang="en-US" sz="1050" dirty="0">
                  <a:solidFill>
                    <a:schemeClr val="bg1"/>
                  </a:solidFill>
                </a:rPr>
                <a:t>SELECT * FROM items WHERE desc LIKE "%</a:t>
              </a:r>
            </a:p>
          </p:txBody>
        </p:sp>
        <p:sp>
          <p:nvSpPr>
            <p:cNvPr id="15" name="正方形/長方形 14">
              <a:extLst>
                <a:ext uri="{FF2B5EF4-FFF2-40B4-BE49-F238E27FC236}">
                  <a16:creationId xmlns:a16="http://schemas.microsoft.com/office/drawing/2014/main" id="{B383D829-74C3-4B37-A3E3-786D409A16D1}"/>
                </a:ext>
              </a:extLst>
            </p:cNvPr>
            <p:cNvSpPr/>
            <p:nvPr/>
          </p:nvSpPr>
          <p:spPr>
            <a:xfrm>
              <a:off x="3421948" y="3672813"/>
              <a:ext cx="1331735" cy="261610"/>
            </a:xfrm>
            <a:prstGeom prst="rect">
              <a:avLst/>
            </a:prstGeom>
            <a:solidFill>
              <a:schemeClr val="bg2"/>
            </a:solidFill>
          </p:spPr>
          <p:txBody>
            <a:bodyPr wrap="square">
              <a:spAutoFit/>
            </a:bodyPr>
            <a:lstStyle/>
            <a:p>
              <a:pPr algn="ctr"/>
              <a:r>
                <a:rPr lang="en-US" altLang="ja-JP" sz="1050" dirty="0">
                  <a:solidFill>
                    <a:schemeClr val="bg1"/>
                  </a:solidFill>
                </a:rPr>
                <a:t>%" AND category = "</a:t>
              </a:r>
              <a:endParaRPr lang="ja-JP" altLang="en-US" sz="1050" dirty="0">
                <a:solidFill>
                  <a:schemeClr val="bg1"/>
                </a:solidFill>
              </a:endParaRPr>
            </a:p>
          </p:txBody>
        </p:sp>
        <p:sp>
          <p:nvSpPr>
            <p:cNvPr id="16" name="正方形/長方形 15">
              <a:extLst>
                <a:ext uri="{FF2B5EF4-FFF2-40B4-BE49-F238E27FC236}">
                  <a16:creationId xmlns:a16="http://schemas.microsoft.com/office/drawing/2014/main" id="{AD47DDED-3E5A-4B61-A492-C6E0ACF1082F}"/>
                </a:ext>
              </a:extLst>
            </p:cNvPr>
            <p:cNvSpPr/>
            <p:nvPr/>
          </p:nvSpPr>
          <p:spPr>
            <a:xfrm>
              <a:off x="5043659" y="3676218"/>
              <a:ext cx="267403" cy="261610"/>
            </a:xfrm>
            <a:prstGeom prst="rect">
              <a:avLst/>
            </a:prstGeom>
            <a:solidFill>
              <a:schemeClr val="bg2"/>
            </a:solidFill>
          </p:spPr>
          <p:txBody>
            <a:bodyPr wrap="square">
              <a:spAutoFit/>
            </a:bodyPr>
            <a:lstStyle/>
            <a:p>
              <a:pPr algn="ctr"/>
              <a:r>
                <a:rPr lang="en-US" altLang="ja-JP" sz="1050" dirty="0">
                  <a:solidFill>
                    <a:schemeClr val="bg1"/>
                  </a:solidFill>
                </a:rPr>
                <a:t>";</a:t>
              </a:r>
              <a:endParaRPr lang="ja-JP" altLang="en-US" sz="1050" dirty="0">
                <a:solidFill>
                  <a:schemeClr val="bg1"/>
                </a:solidFill>
              </a:endParaRPr>
            </a:p>
          </p:txBody>
        </p:sp>
        <p:sp>
          <p:nvSpPr>
            <p:cNvPr id="17" name="楕円 16">
              <a:extLst>
                <a:ext uri="{FF2B5EF4-FFF2-40B4-BE49-F238E27FC236}">
                  <a16:creationId xmlns:a16="http://schemas.microsoft.com/office/drawing/2014/main" id="{9A05B918-129E-4B7D-BE92-9EEE5F8CFE9E}"/>
                </a:ext>
              </a:extLst>
            </p:cNvPr>
            <p:cNvSpPr/>
            <p:nvPr/>
          </p:nvSpPr>
          <p:spPr>
            <a:xfrm>
              <a:off x="3161294" y="3684987"/>
              <a:ext cx="225061" cy="225061"/>
            </a:xfrm>
            <a:prstGeom prst="ellipse">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8150393D-99A8-46F8-83C0-1D6705600A1E}"/>
                </a:ext>
              </a:extLst>
            </p:cNvPr>
            <p:cNvSpPr/>
            <p:nvPr/>
          </p:nvSpPr>
          <p:spPr>
            <a:xfrm>
              <a:off x="4786140" y="3684909"/>
              <a:ext cx="225061" cy="225061"/>
            </a:xfrm>
            <a:prstGeom prst="ellipse">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Picture 2" descr="https://4.bp.blogspot.com/-VtfK8e7-guk/UNgpNEi_IEI/AAAAAAAAJZI/PuIiQXbcfJY/s1600/mark_arrow_down.png">
            <a:extLst>
              <a:ext uri="{FF2B5EF4-FFF2-40B4-BE49-F238E27FC236}">
                <a16:creationId xmlns:a16="http://schemas.microsoft.com/office/drawing/2014/main" id="{62D63377-3EB8-4655-9F3F-141F4DEC4A0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6200000">
            <a:off x="1899598" y="3598464"/>
            <a:ext cx="537461" cy="651088"/>
          </a:xfrm>
          <a:prstGeom prst="rect">
            <a:avLst/>
          </a:prstGeom>
          <a:noFill/>
          <a:extLst>
            <a:ext uri="{909E8E84-426E-40DD-AFC4-6F175D3DCCD1}">
              <a14:hiddenFill xmlns:a14="http://schemas.microsoft.com/office/drawing/2010/main">
                <a:solidFill>
                  <a:srgbClr val="FFFFFF"/>
                </a:solidFill>
              </a14:hiddenFill>
            </a:ext>
          </a:extLst>
        </p:spPr>
      </p:pic>
      <p:sp>
        <p:nvSpPr>
          <p:cNvPr id="20" name="正方形/長方形 19">
            <a:extLst>
              <a:ext uri="{FF2B5EF4-FFF2-40B4-BE49-F238E27FC236}">
                <a16:creationId xmlns:a16="http://schemas.microsoft.com/office/drawing/2014/main" id="{3ED35650-98B4-40F0-8BAB-8881DF0AFFC5}"/>
              </a:ext>
            </a:extLst>
          </p:cNvPr>
          <p:cNvSpPr/>
          <p:nvPr/>
        </p:nvSpPr>
        <p:spPr>
          <a:xfrm>
            <a:off x="2493871" y="3735382"/>
            <a:ext cx="9350994" cy="369332"/>
          </a:xfrm>
          <a:prstGeom prst="rect">
            <a:avLst/>
          </a:prstGeom>
          <a:noFill/>
          <a:ln w="12700">
            <a:noFill/>
          </a:ln>
        </p:spPr>
        <p:txBody>
          <a:bodyPr wrap="square">
            <a:spAutoFit/>
          </a:bodyPr>
          <a:lstStyle/>
          <a:p>
            <a:r>
              <a:rPr lang="ja-JP" altLang="en-US" dirty="0">
                <a:solidFill>
                  <a:schemeClr val="bg2"/>
                </a:solidFill>
                <a:latin typeface="+mn-ea"/>
              </a:rPr>
              <a:t>SELECT * FROM items WHERE desc LIKE "</a:t>
            </a:r>
            <a:r>
              <a:rPr lang="en-US" altLang="ja-JP" dirty="0">
                <a:solidFill>
                  <a:schemeClr val="bg2"/>
                </a:solidFill>
                <a:latin typeface="+mn-ea"/>
              </a:rPr>
              <a:t>%</a:t>
            </a:r>
            <a:r>
              <a:rPr lang="ja-JP" altLang="en-US" dirty="0">
                <a:solidFill>
                  <a:schemeClr val="accent6"/>
                </a:solidFill>
                <a:latin typeface="+mn-ea"/>
              </a:rPr>
              <a:t>高級</a:t>
            </a:r>
            <a:r>
              <a:rPr lang="en-US" altLang="ja-JP" dirty="0">
                <a:solidFill>
                  <a:schemeClr val="accent6"/>
                </a:solidFill>
                <a:latin typeface="+mn-ea"/>
              </a:rPr>
              <a:t>%</a:t>
            </a:r>
            <a:r>
              <a:rPr lang="en-US" altLang="ja-JP" dirty="0">
                <a:solidFill>
                  <a:schemeClr val="bg2"/>
                </a:solidFill>
                <a:latin typeface="+mn-ea"/>
              </a:rPr>
              <a:t>" AND category="</a:t>
            </a:r>
            <a:r>
              <a:rPr lang="en-US" altLang="ja-JP" dirty="0">
                <a:solidFill>
                  <a:schemeClr val="accent6"/>
                </a:solidFill>
                <a:latin typeface="+mn-ea"/>
              </a:rPr>
              <a:t>food</a:t>
            </a:r>
            <a:r>
              <a:rPr lang="en-US" altLang="ja-JP" dirty="0">
                <a:solidFill>
                  <a:schemeClr val="bg2"/>
                </a:solidFill>
                <a:latin typeface="+mn-ea"/>
              </a:rPr>
              <a:t>";</a:t>
            </a:r>
            <a:endParaRPr lang="ja-JP" altLang="en-US" dirty="0">
              <a:solidFill>
                <a:schemeClr val="bg2"/>
              </a:solidFill>
              <a:latin typeface="+mn-ea"/>
            </a:endParaRPr>
          </a:p>
        </p:txBody>
      </p:sp>
      <p:sp>
        <p:nvSpPr>
          <p:cNvPr id="21" name="正方形/長方形 20">
            <a:extLst>
              <a:ext uri="{FF2B5EF4-FFF2-40B4-BE49-F238E27FC236}">
                <a16:creationId xmlns:a16="http://schemas.microsoft.com/office/drawing/2014/main" id="{9D05F2E0-4F95-4BEC-BB95-0C2587FA47D3}"/>
              </a:ext>
            </a:extLst>
          </p:cNvPr>
          <p:cNvSpPr/>
          <p:nvPr/>
        </p:nvSpPr>
        <p:spPr>
          <a:xfrm>
            <a:off x="1719684" y="4320232"/>
            <a:ext cx="4435456" cy="3860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108000" rtlCol="0" anchor="ctr"/>
          <a:lstStyle/>
          <a:p>
            <a:pPr>
              <a:lnSpc>
                <a:spcPct val="125000"/>
              </a:lnSpc>
            </a:pPr>
            <a:r>
              <a:rPr lang="ja-JP" altLang="en-US" sz="1600" u="sng" dirty="0">
                <a:solidFill>
                  <a:schemeClr val="accent6"/>
                </a:solidFill>
                <a:latin typeface="+mj-ea"/>
                <a:ea typeface="+mj-ea"/>
              </a:rPr>
              <a:t>高級</a:t>
            </a:r>
            <a:r>
              <a:rPr lang="en-US" altLang="ja-JP" sz="1600" u="sng" dirty="0">
                <a:solidFill>
                  <a:schemeClr val="accent6"/>
                </a:solidFill>
                <a:latin typeface="+mj-ea"/>
                <a:ea typeface="+mj-ea"/>
              </a:rPr>
              <a:t>%" --</a:t>
            </a:r>
            <a:r>
              <a:rPr lang="ja-JP" altLang="en-US" sz="1600" u="sng" dirty="0">
                <a:solidFill>
                  <a:schemeClr val="accent6"/>
                </a:solidFill>
                <a:latin typeface="+mj-ea"/>
                <a:ea typeface="+mj-ea"/>
              </a:rPr>
              <a:t> </a:t>
            </a:r>
            <a:r>
              <a:rPr kumimoji="1" lang="ja-JP" altLang="en-US" sz="1600" u="sng" dirty="0">
                <a:solidFill>
                  <a:schemeClr val="accent1"/>
                </a:solidFill>
              </a:rPr>
              <a:t>を入れた場合</a:t>
            </a:r>
          </a:p>
        </p:txBody>
      </p:sp>
      <p:grpSp>
        <p:nvGrpSpPr>
          <p:cNvPr id="22" name="グループ化 21">
            <a:extLst>
              <a:ext uri="{FF2B5EF4-FFF2-40B4-BE49-F238E27FC236}">
                <a16:creationId xmlns:a16="http://schemas.microsoft.com/office/drawing/2014/main" id="{BF3030E3-4207-41A6-A29D-E586592DC8E6}"/>
              </a:ext>
            </a:extLst>
          </p:cNvPr>
          <p:cNvGrpSpPr/>
          <p:nvPr/>
        </p:nvGrpSpPr>
        <p:grpSpPr>
          <a:xfrm>
            <a:off x="1719684" y="4930788"/>
            <a:ext cx="4960378" cy="265015"/>
            <a:chOff x="350684" y="3672813"/>
            <a:chExt cx="4960378" cy="265015"/>
          </a:xfrm>
        </p:grpSpPr>
        <p:sp>
          <p:nvSpPr>
            <p:cNvPr id="23" name="正方形/長方形 22">
              <a:extLst>
                <a:ext uri="{FF2B5EF4-FFF2-40B4-BE49-F238E27FC236}">
                  <a16:creationId xmlns:a16="http://schemas.microsoft.com/office/drawing/2014/main" id="{94AC62D3-5C46-4464-96DE-F6CA823CC197}"/>
                </a:ext>
              </a:extLst>
            </p:cNvPr>
            <p:cNvSpPr/>
            <p:nvPr/>
          </p:nvSpPr>
          <p:spPr>
            <a:xfrm>
              <a:off x="350684" y="3676218"/>
              <a:ext cx="2771420" cy="261610"/>
            </a:xfrm>
            <a:prstGeom prst="rect">
              <a:avLst/>
            </a:prstGeom>
            <a:solidFill>
              <a:schemeClr val="bg2"/>
            </a:solidFill>
          </p:spPr>
          <p:txBody>
            <a:bodyPr wrap="square">
              <a:spAutoFit/>
            </a:bodyPr>
            <a:lstStyle/>
            <a:p>
              <a:pPr algn="ctr"/>
              <a:r>
                <a:rPr lang="ja-JP" altLang="en-US" sz="1050" dirty="0">
                  <a:solidFill>
                    <a:schemeClr val="bg1"/>
                  </a:solidFill>
                </a:rPr>
                <a:t>SELECT * FROM items WHERE desc LIKE "%</a:t>
              </a:r>
            </a:p>
          </p:txBody>
        </p:sp>
        <p:sp>
          <p:nvSpPr>
            <p:cNvPr id="24" name="正方形/長方形 23">
              <a:extLst>
                <a:ext uri="{FF2B5EF4-FFF2-40B4-BE49-F238E27FC236}">
                  <a16:creationId xmlns:a16="http://schemas.microsoft.com/office/drawing/2014/main" id="{6CE1E411-AF6F-49B8-B98F-FB4A01595DB3}"/>
                </a:ext>
              </a:extLst>
            </p:cNvPr>
            <p:cNvSpPr/>
            <p:nvPr/>
          </p:nvSpPr>
          <p:spPr>
            <a:xfrm>
              <a:off x="3421948" y="3672813"/>
              <a:ext cx="1331735" cy="261610"/>
            </a:xfrm>
            <a:prstGeom prst="rect">
              <a:avLst/>
            </a:prstGeom>
            <a:solidFill>
              <a:schemeClr val="bg2"/>
            </a:solidFill>
          </p:spPr>
          <p:txBody>
            <a:bodyPr wrap="square">
              <a:spAutoFit/>
            </a:bodyPr>
            <a:lstStyle/>
            <a:p>
              <a:pPr algn="ctr"/>
              <a:r>
                <a:rPr lang="en-US" altLang="ja-JP" sz="1050" dirty="0">
                  <a:solidFill>
                    <a:schemeClr val="bg1"/>
                  </a:solidFill>
                </a:rPr>
                <a:t>%" AND category = "</a:t>
              </a:r>
              <a:endParaRPr lang="ja-JP" altLang="en-US" sz="1050" dirty="0">
                <a:solidFill>
                  <a:schemeClr val="bg1"/>
                </a:solidFill>
              </a:endParaRPr>
            </a:p>
          </p:txBody>
        </p:sp>
        <p:sp>
          <p:nvSpPr>
            <p:cNvPr id="25" name="正方形/長方形 24">
              <a:extLst>
                <a:ext uri="{FF2B5EF4-FFF2-40B4-BE49-F238E27FC236}">
                  <a16:creationId xmlns:a16="http://schemas.microsoft.com/office/drawing/2014/main" id="{2BB001C1-564E-4050-AAA6-EB50E7E3D919}"/>
                </a:ext>
              </a:extLst>
            </p:cNvPr>
            <p:cNvSpPr/>
            <p:nvPr/>
          </p:nvSpPr>
          <p:spPr>
            <a:xfrm>
              <a:off x="5043659" y="3676218"/>
              <a:ext cx="267403" cy="261610"/>
            </a:xfrm>
            <a:prstGeom prst="rect">
              <a:avLst/>
            </a:prstGeom>
            <a:solidFill>
              <a:schemeClr val="bg2"/>
            </a:solidFill>
          </p:spPr>
          <p:txBody>
            <a:bodyPr wrap="square">
              <a:spAutoFit/>
            </a:bodyPr>
            <a:lstStyle/>
            <a:p>
              <a:pPr algn="ctr"/>
              <a:r>
                <a:rPr lang="en-US" altLang="ja-JP" sz="1050" dirty="0">
                  <a:solidFill>
                    <a:schemeClr val="bg1"/>
                  </a:solidFill>
                </a:rPr>
                <a:t>";</a:t>
              </a:r>
              <a:endParaRPr lang="ja-JP" altLang="en-US" sz="1050" dirty="0">
                <a:solidFill>
                  <a:schemeClr val="bg1"/>
                </a:solidFill>
              </a:endParaRPr>
            </a:p>
          </p:txBody>
        </p:sp>
        <p:sp>
          <p:nvSpPr>
            <p:cNvPr id="26" name="楕円 25">
              <a:extLst>
                <a:ext uri="{FF2B5EF4-FFF2-40B4-BE49-F238E27FC236}">
                  <a16:creationId xmlns:a16="http://schemas.microsoft.com/office/drawing/2014/main" id="{D66656F0-8B0A-45E9-91BC-CFA0A65D28FD}"/>
                </a:ext>
              </a:extLst>
            </p:cNvPr>
            <p:cNvSpPr/>
            <p:nvPr/>
          </p:nvSpPr>
          <p:spPr>
            <a:xfrm>
              <a:off x="3161294" y="3684987"/>
              <a:ext cx="225061" cy="225061"/>
            </a:xfrm>
            <a:prstGeom prst="ellipse">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E4A40FBA-0C73-48E6-9066-A0ADBA6AD0FA}"/>
                </a:ext>
              </a:extLst>
            </p:cNvPr>
            <p:cNvSpPr/>
            <p:nvPr/>
          </p:nvSpPr>
          <p:spPr>
            <a:xfrm>
              <a:off x="4786140" y="3684909"/>
              <a:ext cx="225061" cy="225061"/>
            </a:xfrm>
            <a:prstGeom prst="ellipse">
              <a:avLst/>
            </a:prstGeom>
            <a:noFill/>
            <a:ln w="28575">
              <a:solidFill>
                <a:schemeClr val="bg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8" name="Picture 2" descr="https://4.bp.blogspot.com/-VtfK8e7-guk/UNgpNEi_IEI/AAAAAAAAJZI/PuIiQXbcfJY/s1600/mark_arrow_down.png">
            <a:extLst>
              <a:ext uri="{FF2B5EF4-FFF2-40B4-BE49-F238E27FC236}">
                <a16:creationId xmlns:a16="http://schemas.microsoft.com/office/drawing/2014/main" id="{3D60C4EF-5E16-4EF1-8294-9AD4F04DC73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6200000">
            <a:off x="1899600" y="5200309"/>
            <a:ext cx="537460" cy="651087"/>
          </a:xfrm>
          <a:prstGeom prst="rect">
            <a:avLst/>
          </a:prstGeom>
          <a:noFill/>
          <a:extLst>
            <a:ext uri="{909E8E84-426E-40DD-AFC4-6F175D3DCCD1}">
              <a14:hiddenFill xmlns:a14="http://schemas.microsoft.com/office/drawing/2010/main">
                <a:solidFill>
                  <a:srgbClr val="FFFFFF"/>
                </a:solidFill>
              </a14:hiddenFill>
            </a:ext>
          </a:extLst>
        </p:spPr>
      </p:pic>
      <p:sp>
        <p:nvSpPr>
          <p:cNvPr id="29" name="正方形/長方形 28">
            <a:extLst>
              <a:ext uri="{FF2B5EF4-FFF2-40B4-BE49-F238E27FC236}">
                <a16:creationId xmlns:a16="http://schemas.microsoft.com/office/drawing/2014/main" id="{22826603-0970-410A-8DE4-A2E8E6637936}"/>
              </a:ext>
            </a:extLst>
          </p:cNvPr>
          <p:cNvSpPr/>
          <p:nvPr/>
        </p:nvSpPr>
        <p:spPr>
          <a:xfrm>
            <a:off x="2493872" y="5341186"/>
            <a:ext cx="9350993" cy="369332"/>
          </a:xfrm>
          <a:prstGeom prst="rect">
            <a:avLst/>
          </a:prstGeom>
          <a:noFill/>
          <a:ln w="12700">
            <a:noFill/>
          </a:ln>
        </p:spPr>
        <p:txBody>
          <a:bodyPr wrap="square">
            <a:spAutoFit/>
          </a:bodyPr>
          <a:lstStyle/>
          <a:p>
            <a:r>
              <a:rPr lang="ja-JP" altLang="en-US" dirty="0">
                <a:solidFill>
                  <a:schemeClr val="bg2"/>
                </a:solidFill>
                <a:latin typeface="+mn-ea"/>
              </a:rPr>
              <a:t>SELECT * FROM items WHERE desc LIKE "</a:t>
            </a:r>
            <a:r>
              <a:rPr lang="en-US" altLang="ja-JP" dirty="0">
                <a:solidFill>
                  <a:schemeClr val="bg2"/>
                </a:solidFill>
                <a:latin typeface="+mn-ea"/>
              </a:rPr>
              <a:t>%</a:t>
            </a:r>
            <a:r>
              <a:rPr lang="ja-JP" altLang="en-US" dirty="0">
                <a:solidFill>
                  <a:schemeClr val="accent6"/>
                </a:solidFill>
                <a:latin typeface="+mn-ea"/>
              </a:rPr>
              <a:t>高級</a:t>
            </a:r>
            <a:r>
              <a:rPr lang="en-US" altLang="ja-JP" dirty="0">
                <a:solidFill>
                  <a:schemeClr val="accent6"/>
                </a:solidFill>
                <a:latin typeface="+mn-ea"/>
              </a:rPr>
              <a:t>%" --</a:t>
            </a:r>
            <a:r>
              <a:rPr lang="en-US" altLang="ja-JP" dirty="0">
                <a:solidFill>
                  <a:schemeClr val="bg2"/>
                </a:solidFill>
                <a:latin typeface="+mn-ea"/>
              </a:rPr>
              <a:t>" AND category="</a:t>
            </a:r>
            <a:r>
              <a:rPr lang="en-US" altLang="ja-JP" dirty="0">
                <a:solidFill>
                  <a:schemeClr val="accent6"/>
                </a:solidFill>
                <a:latin typeface="+mn-ea"/>
              </a:rPr>
              <a:t>food</a:t>
            </a:r>
            <a:r>
              <a:rPr lang="en-US" altLang="ja-JP" dirty="0">
                <a:solidFill>
                  <a:schemeClr val="bg2"/>
                </a:solidFill>
                <a:latin typeface="+mn-ea"/>
              </a:rPr>
              <a:t>";</a:t>
            </a:r>
            <a:endParaRPr lang="ja-JP" altLang="en-US" dirty="0">
              <a:solidFill>
                <a:schemeClr val="bg2"/>
              </a:solidFill>
              <a:latin typeface="+mn-ea"/>
            </a:endParaRPr>
          </a:p>
        </p:txBody>
      </p:sp>
      <p:sp>
        <p:nvSpPr>
          <p:cNvPr id="30" name="吹き出し: 四角形 29">
            <a:extLst>
              <a:ext uri="{FF2B5EF4-FFF2-40B4-BE49-F238E27FC236}">
                <a16:creationId xmlns:a16="http://schemas.microsoft.com/office/drawing/2014/main" id="{3810FDF1-403C-4B6E-A777-CEA9F4BAFF76}"/>
              </a:ext>
            </a:extLst>
          </p:cNvPr>
          <p:cNvSpPr/>
          <p:nvPr/>
        </p:nvSpPr>
        <p:spPr>
          <a:xfrm>
            <a:off x="6887633" y="4606499"/>
            <a:ext cx="4957233" cy="669781"/>
          </a:xfrm>
          <a:prstGeom prst="wedgeRectCallout">
            <a:avLst>
              <a:gd name="adj1" fmla="val -15101"/>
              <a:gd name="adj2" fmla="val 69331"/>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108000" rtlCol="0" anchor="ctr">
            <a:spAutoFit/>
          </a:bodyPr>
          <a:lstStyle/>
          <a:p>
            <a:pPr algn="just">
              <a:lnSpc>
                <a:spcPct val="150000"/>
              </a:lnSpc>
            </a:pPr>
            <a:r>
              <a:rPr kumimoji="1" lang="ja-JP" altLang="en-US" sz="1200" dirty="0">
                <a:solidFill>
                  <a:schemeClr val="accent1"/>
                </a:solidFill>
              </a:rPr>
              <a:t>「</a:t>
            </a:r>
            <a:r>
              <a:rPr kumimoji="1" lang="en-US" altLang="ja-JP" sz="1200" dirty="0">
                <a:solidFill>
                  <a:schemeClr val="accent1"/>
                </a:solidFill>
              </a:rPr>
              <a:t>--</a:t>
            </a:r>
            <a:r>
              <a:rPr kumimoji="1" lang="ja-JP" altLang="en-US" sz="1200" dirty="0">
                <a:solidFill>
                  <a:schemeClr val="accent1"/>
                </a:solidFill>
              </a:rPr>
              <a:t>」は</a:t>
            </a:r>
            <a:r>
              <a:rPr kumimoji="1" lang="en-US" altLang="ja-JP" sz="1200" dirty="0">
                <a:solidFill>
                  <a:schemeClr val="accent1"/>
                </a:solidFill>
              </a:rPr>
              <a:t>SQL</a:t>
            </a:r>
            <a:r>
              <a:rPr kumimoji="1" lang="ja-JP" altLang="en-US" sz="1200" dirty="0">
                <a:solidFill>
                  <a:schemeClr val="accent1"/>
                </a:solidFill>
              </a:rPr>
              <a:t>ではコメント（プログラムとしては実行されない、説明文の部分）の開始を意味する</a:t>
            </a:r>
            <a:r>
              <a:rPr lang="ja-JP" altLang="en-US" sz="1200" dirty="0">
                <a:solidFill>
                  <a:schemeClr val="accent1"/>
                </a:solidFill>
              </a:rPr>
              <a:t>ので、 「</a:t>
            </a:r>
            <a:r>
              <a:rPr lang="en-US" altLang="ja-JP" sz="1200" dirty="0">
                <a:solidFill>
                  <a:schemeClr val="accent1"/>
                </a:solidFill>
              </a:rPr>
              <a:t>--</a:t>
            </a:r>
            <a:r>
              <a:rPr lang="ja-JP" altLang="en-US" sz="1200" dirty="0">
                <a:solidFill>
                  <a:schemeClr val="accent1"/>
                </a:solidFill>
              </a:rPr>
              <a:t>」</a:t>
            </a:r>
            <a:r>
              <a:rPr kumimoji="1" lang="en-US" altLang="ja-JP" sz="1200" dirty="0">
                <a:solidFill>
                  <a:schemeClr val="accent1"/>
                </a:solidFill>
              </a:rPr>
              <a:t> </a:t>
            </a:r>
            <a:r>
              <a:rPr kumimoji="1" lang="ja-JP" altLang="en-US" sz="1200" dirty="0">
                <a:solidFill>
                  <a:schemeClr val="accent1"/>
                </a:solidFill>
              </a:rPr>
              <a:t>以降はすべて無視される</a:t>
            </a:r>
          </a:p>
        </p:txBody>
      </p:sp>
      <p:pic>
        <p:nvPicPr>
          <p:cNvPr id="32" name="Picture 2" descr="https://4.bp.blogspot.com/-VtfK8e7-guk/UNgpNEi_IEI/AAAAAAAAJZI/PuIiQXbcfJY/s1600/mark_arrow_down.png">
            <a:extLst>
              <a:ext uri="{FF2B5EF4-FFF2-40B4-BE49-F238E27FC236}">
                <a16:creationId xmlns:a16="http://schemas.microsoft.com/office/drawing/2014/main" id="{D81D8BE0-3DDC-4049-829A-04C4D0A60C4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16200000">
            <a:off x="1899600" y="5680572"/>
            <a:ext cx="537460" cy="651087"/>
          </a:xfrm>
          <a:prstGeom prst="rect">
            <a:avLst/>
          </a:prstGeom>
          <a:noFill/>
          <a:extLst>
            <a:ext uri="{909E8E84-426E-40DD-AFC4-6F175D3DCCD1}">
              <a14:hiddenFill xmlns:a14="http://schemas.microsoft.com/office/drawing/2010/main">
                <a:solidFill>
                  <a:srgbClr val="FFFFFF"/>
                </a:solidFill>
              </a14:hiddenFill>
            </a:ext>
          </a:extLst>
        </p:spPr>
      </p:pic>
      <p:sp>
        <p:nvSpPr>
          <p:cNvPr id="33" name="正方形/長方形 32">
            <a:extLst>
              <a:ext uri="{FF2B5EF4-FFF2-40B4-BE49-F238E27FC236}">
                <a16:creationId xmlns:a16="http://schemas.microsoft.com/office/drawing/2014/main" id="{4821C757-ED56-4457-92AE-79AED400FF27}"/>
              </a:ext>
            </a:extLst>
          </p:cNvPr>
          <p:cNvSpPr/>
          <p:nvPr/>
        </p:nvSpPr>
        <p:spPr>
          <a:xfrm>
            <a:off x="2493872" y="5821449"/>
            <a:ext cx="9350993" cy="369332"/>
          </a:xfrm>
          <a:prstGeom prst="rect">
            <a:avLst/>
          </a:prstGeom>
          <a:noFill/>
          <a:ln w="12700">
            <a:noFill/>
          </a:ln>
        </p:spPr>
        <p:txBody>
          <a:bodyPr wrap="square">
            <a:spAutoFit/>
          </a:bodyPr>
          <a:lstStyle/>
          <a:p>
            <a:r>
              <a:rPr lang="ja-JP" altLang="en-US" dirty="0">
                <a:solidFill>
                  <a:schemeClr val="bg2"/>
                </a:solidFill>
                <a:latin typeface="+mn-ea"/>
              </a:rPr>
              <a:t>SELECT * FROM items WHERE desc LIKE "</a:t>
            </a:r>
            <a:r>
              <a:rPr lang="en-US" altLang="ja-JP" dirty="0">
                <a:solidFill>
                  <a:schemeClr val="bg2"/>
                </a:solidFill>
                <a:latin typeface="+mn-ea"/>
              </a:rPr>
              <a:t>%</a:t>
            </a:r>
            <a:r>
              <a:rPr lang="ja-JP" altLang="en-US" dirty="0">
                <a:solidFill>
                  <a:schemeClr val="accent6"/>
                </a:solidFill>
                <a:latin typeface="+mn-ea"/>
              </a:rPr>
              <a:t>高級</a:t>
            </a:r>
            <a:r>
              <a:rPr lang="en-US" altLang="ja-JP" dirty="0">
                <a:solidFill>
                  <a:schemeClr val="accent6"/>
                </a:solidFill>
                <a:latin typeface="+mn-ea"/>
              </a:rPr>
              <a:t>%"</a:t>
            </a:r>
            <a:endParaRPr lang="ja-JP" altLang="en-US" dirty="0">
              <a:solidFill>
                <a:schemeClr val="bg2"/>
              </a:solidFill>
              <a:latin typeface="+mn-ea"/>
            </a:endParaRPr>
          </a:p>
        </p:txBody>
      </p:sp>
      <p:sp>
        <p:nvSpPr>
          <p:cNvPr id="34" name="正方形/長方形 33">
            <a:extLst>
              <a:ext uri="{FF2B5EF4-FFF2-40B4-BE49-F238E27FC236}">
                <a16:creationId xmlns:a16="http://schemas.microsoft.com/office/drawing/2014/main" id="{74E84C33-0ADC-4B1B-AD1A-D7333A54EC6F}"/>
              </a:ext>
            </a:extLst>
          </p:cNvPr>
          <p:cNvSpPr/>
          <p:nvPr/>
        </p:nvSpPr>
        <p:spPr>
          <a:xfrm>
            <a:off x="1719684" y="6316938"/>
            <a:ext cx="9350993" cy="391628"/>
          </a:xfrm>
          <a:prstGeom prst="rect">
            <a:avLst/>
          </a:prstGeom>
          <a:solidFill>
            <a:schemeClr val="accent6"/>
          </a:solidFill>
          <a:ln w="19050">
            <a:noFill/>
          </a:ln>
        </p:spPr>
        <p:txBody>
          <a:bodyPr wrap="square" lIns="72000" tIns="72000" rIns="72000" bIns="72000">
            <a:spAutoFit/>
          </a:bodyPr>
          <a:lstStyle/>
          <a:p>
            <a:pPr algn="ctr"/>
            <a:r>
              <a:rPr lang="ja-JP" altLang="en-US" sz="1600" b="1" dirty="0">
                <a:solidFill>
                  <a:schemeClr val="bg1"/>
                </a:solidFill>
                <a:latin typeface="+mn-ea"/>
              </a:rPr>
              <a:t>結果として、カテゴリを無視して検索ができる→秘密のカテゴリの商品が見えてしまった</a:t>
            </a:r>
            <a:endParaRPr lang="en-US" altLang="ja-JP" sz="1600" b="1" dirty="0">
              <a:solidFill>
                <a:schemeClr val="bg1"/>
              </a:solidFill>
              <a:latin typeface="+mn-ea"/>
            </a:endParaRPr>
          </a:p>
        </p:txBody>
      </p:sp>
      <p:pic>
        <p:nvPicPr>
          <p:cNvPr id="43" name="____label____115">
            <a:extLst>
              <a:ext uri="{FF2B5EF4-FFF2-40B4-BE49-F238E27FC236}">
                <a16:creationId xmlns:a16="http://schemas.microsoft.com/office/drawing/2014/main" id="{9DC5289A-4B79-4A00-BC65-E27EE4A8F991}"/>
              </a:ext>
            </a:extLst>
          </p:cNvPr>
          <p:cNvPicPr>
            <a:picLocks/>
          </p:cNvPicPr>
          <p:nvPr/>
        </p:nvPicPr>
        <p:blipFill>
          <a:blip r:embed="rId5"/>
          <a:stretch>
            <a:fillRect/>
          </a:stretch>
        </p:blipFill>
        <p:spPr>
          <a:xfrm>
            <a:off x="11988800" y="190500"/>
            <a:ext cx="12700" cy="12700"/>
          </a:xfrm>
          <a:prstGeom prst="rect">
            <a:avLst/>
          </a:prstGeom>
        </p:spPr>
      </p:pic>
    </p:spTree>
    <p:extLst>
      <p:ext uri="{BB962C8B-B14F-4D97-AF65-F5344CB8AC3E}">
        <p14:creationId xmlns:p14="http://schemas.microsoft.com/office/powerpoint/2010/main" val="1034669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129A3C4-1489-4C56-A2CB-B7E13844AB5F}"/>
              </a:ext>
            </a:extLst>
          </p:cNvPr>
          <p:cNvSpPr>
            <a:spLocks noGrp="1"/>
          </p:cNvSpPr>
          <p:nvPr>
            <p:ph type="sldNum" sz="quarter" idx="12"/>
          </p:nvPr>
        </p:nvSpPr>
        <p:spPr/>
        <p:txBody>
          <a:bodyPr/>
          <a:lstStyle/>
          <a:p>
            <a:fld id="{3DF5FC44-9AB5-4F09-BB07-C5E1012D5340}" type="slidenum">
              <a:rPr lang="ja-JP" altLang="en-US" smtClean="0"/>
              <a:pPr/>
              <a:t>2</a:t>
            </a:fld>
            <a:endParaRPr lang="ja-JP" altLang="en-US" dirty="0"/>
          </a:p>
        </p:txBody>
      </p:sp>
      <p:sp>
        <p:nvSpPr>
          <p:cNvPr id="6" name="テキスト ボックス 5">
            <a:extLst>
              <a:ext uri="{FF2B5EF4-FFF2-40B4-BE49-F238E27FC236}">
                <a16:creationId xmlns:a16="http://schemas.microsoft.com/office/drawing/2014/main" id="{728207D9-9C08-41D4-8A91-A4245588157F}"/>
              </a:ext>
            </a:extLst>
          </p:cNvPr>
          <p:cNvSpPr txBox="1"/>
          <p:nvPr/>
        </p:nvSpPr>
        <p:spPr>
          <a:xfrm>
            <a:off x="3323863" y="358815"/>
            <a:ext cx="5544273" cy="1015663"/>
          </a:xfrm>
          <a:prstGeom prst="rect">
            <a:avLst/>
          </a:prstGeom>
          <a:noFill/>
        </p:spPr>
        <p:txBody>
          <a:bodyPr wrap="square" rtlCol="0">
            <a:spAutoFit/>
          </a:bodyPr>
          <a:lstStyle/>
          <a:p>
            <a:pPr algn="ctr"/>
            <a:r>
              <a:rPr kumimoji="1" lang="ja-JP" altLang="en-US" sz="6000" dirty="0">
                <a:solidFill>
                  <a:schemeClr val="accent5"/>
                </a:solidFill>
                <a:latin typeface="+mj-ea"/>
                <a:ea typeface="+mj-ea"/>
              </a:rPr>
              <a:t>ご注意！</a:t>
            </a:r>
          </a:p>
        </p:txBody>
      </p:sp>
      <p:sp>
        <p:nvSpPr>
          <p:cNvPr id="8" name="テキスト ボックス 7">
            <a:extLst>
              <a:ext uri="{FF2B5EF4-FFF2-40B4-BE49-F238E27FC236}">
                <a16:creationId xmlns:a16="http://schemas.microsoft.com/office/drawing/2014/main" id="{BD25B804-F73A-47C6-821A-74DBA3FA0301}"/>
              </a:ext>
            </a:extLst>
          </p:cNvPr>
          <p:cNvSpPr txBox="1"/>
          <p:nvPr/>
        </p:nvSpPr>
        <p:spPr>
          <a:xfrm>
            <a:off x="476250" y="1374478"/>
            <a:ext cx="11239500" cy="3468642"/>
          </a:xfrm>
          <a:prstGeom prst="rect">
            <a:avLst/>
          </a:prstGeom>
          <a:noFill/>
        </p:spPr>
        <p:txBody>
          <a:bodyPr wrap="square" rtlCol="0">
            <a:spAutoFit/>
          </a:bodyPr>
          <a:lstStyle/>
          <a:p>
            <a:pPr marL="285750" indent="-285750">
              <a:lnSpc>
                <a:spcPct val="120000"/>
              </a:lnSpc>
              <a:spcAft>
                <a:spcPts val="1200"/>
              </a:spcAft>
              <a:buFont typeface="Arial" panose="020B0604020202020204" pitchFamily="34" charset="0"/>
              <a:buChar char="•"/>
            </a:pPr>
            <a:r>
              <a:rPr kumimoji="1" lang="ja-JP" altLang="en-US" sz="2400" dirty="0">
                <a:solidFill>
                  <a:schemeClr val="accent5"/>
                </a:solidFill>
              </a:rPr>
              <a:t>本テキストは、実際にウェブサイトで発見され、悪用されることもある脆弱性</a:t>
            </a:r>
            <a:r>
              <a:rPr lang="ja-JP" altLang="en-US" sz="2400" dirty="0">
                <a:solidFill>
                  <a:schemeClr val="accent5"/>
                </a:solidFill>
              </a:rPr>
              <a:t>について、その</a:t>
            </a:r>
            <a:r>
              <a:rPr kumimoji="1" lang="ja-JP" altLang="en-US" sz="2400" dirty="0">
                <a:solidFill>
                  <a:schemeClr val="accent5"/>
                </a:solidFill>
              </a:rPr>
              <a:t>原理を理解し、実例を体験することを通して、ウェブサービスが晒されている脅威を知り、サイバーセキュリティに関わる仕事について具体的なイメージを持っていただくことを目的としたものです。</a:t>
            </a:r>
            <a:endParaRPr kumimoji="1" lang="en-US" altLang="ja-JP" sz="2400" dirty="0">
              <a:solidFill>
                <a:schemeClr val="accent5"/>
              </a:solidFill>
            </a:endParaRPr>
          </a:p>
          <a:p>
            <a:pPr marL="285750" indent="-285750">
              <a:lnSpc>
                <a:spcPct val="120000"/>
              </a:lnSpc>
              <a:spcAft>
                <a:spcPts val="1200"/>
              </a:spcAft>
              <a:buFont typeface="Arial" panose="020B0604020202020204" pitchFamily="34" charset="0"/>
              <a:buChar char="•"/>
            </a:pPr>
            <a:r>
              <a:rPr kumimoji="1" lang="ja-JP" altLang="en-US" sz="2400" dirty="0">
                <a:solidFill>
                  <a:schemeClr val="accent5"/>
                </a:solidFill>
              </a:rPr>
              <a:t>本セッション内で学んだ手法を、許可なく他人の</a:t>
            </a:r>
            <a:r>
              <a:rPr lang="ja-JP" altLang="en-US" sz="2400" dirty="0">
                <a:solidFill>
                  <a:schemeClr val="accent5"/>
                </a:solidFill>
              </a:rPr>
              <a:t>ウェブサービス・ウェブサイトに対して用いると、「不正アクセス禁止法」に違反することとなります。</a:t>
            </a:r>
            <a:endParaRPr lang="en-US" altLang="ja-JP" sz="2400" dirty="0">
              <a:solidFill>
                <a:schemeClr val="accent5"/>
              </a:solidFill>
            </a:endParaRPr>
          </a:p>
          <a:p>
            <a:pPr marL="285750" indent="-285750">
              <a:lnSpc>
                <a:spcPct val="120000"/>
              </a:lnSpc>
              <a:spcAft>
                <a:spcPts val="1200"/>
              </a:spcAft>
              <a:buFont typeface="Arial" panose="020B0604020202020204" pitchFamily="34" charset="0"/>
              <a:buChar char="•"/>
            </a:pPr>
            <a:r>
              <a:rPr kumimoji="1" lang="ja-JP" altLang="en-US" sz="2400" dirty="0">
                <a:solidFill>
                  <a:schemeClr val="accent5"/>
                </a:solidFill>
              </a:rPr>
              <a:t>「セキュリティの仕事」で最も重要なのは高い倫理観です。</a:t>
            </a:r>
          </a:p>
        </p:txBody>
      </p:sp>
      <p:sp>
        <p:nvSpPr>
          <p:cNvPr id="9" name="正方形/長方形 8">
            <a:extLst>
              <a:ext uri="{FF2B5EF4-FFF2-40B4-BE49-F238E27FC236}">
                <a16:creationId xmlns:a16="http://schemas.microsoft.com/office/drawing/2014/main" id="{A5C61A46-1F5F-41CB-9A0C-BECF61B9C94C}"/>
              </a:ext>
            </a:extLst>
          </p:cNvPr>
          <p:cNvSpPr/>
          <p:nvPr/>
        </p:nvSpPr>
        <p:spPr>
          <a:xfrm>
            <a:off x="1019175" y="4843120"/>
            <a:ext cx="10153650" cy="1913344"/>
          </a:xfrm>
          <a:prstGeom prst="rect">
            <a:avLst/>
          </a:prstGeom>
        </p:spPr>
        <p:txBody>
          <a:bodyPr wrap="square">
            <a:spAutoFit/>
          </a:bodyPr>
          <a:lstStyle/>
          <a:p>
            <a:pPr algn="just">
              <a:lnSpc>
                <a:spcPct val="150000"/>
              </a:lnSpc>
            </a:pPr>
            <a:r>
              <a:rPr lang="en-US" altLang="ja-JP" dirty="0">
                <a:solidFill>
                  <a:schemeClr val="bg2"/>
                </a:solidFill>
              </a:rPr>
              <a:t>… white hat hacking, and vulnerability testing — involves the same tools, tricks, and techniques that criminal hackers use, but with one major difference: Ethical hacking is performed with the target’s permission in a professional setting.</a:t>
            </a:r>
          </a:p>
          <a:p>
            <a:pPr algn="r">
              <a:lnSpc>
                <a:spcPct val="150000"/>
              </a:lnSpc>
            </a:pPr>
            <a:r>
              <a:rPr lang="en-US" altLang="ja-JP" sz="1600" dirty="0">
                <a:solidFill>
                  <a:schemeClr val="bg2"/>
                </a:solidFill>
              </a:rPr>
              <a:t>Kevin Beaver</a:t>
            </a:r>
          </a:p>
          <a:p>
            <a:pPr algn="r">
              <a:lnSpc>
                <a:spcPct val="150000"/>
              </a:lnSpc>
            </a:pPr>
            <a:r>
              <a:rPr lang="en-US" altLang="ja-JP" sz="1000" dirty="0">
                <a:solidFill>
                  <a:schemeClr val="bg2"/>
                </a:solidFill>
              </a:rPr>
              <a:t>https://www.dummies.com/programming/networking/what-is-ethical-hacking/</a:t>
            </a:r>
            <a:endParaRPr lang="ja-JP" altLang="en-US" sz="1000" dirty="0">
              <a:solidFill>
                <a:schemeClr val="bg2"/>
              </a:solidFill>
            </a:endParaRPr>
          </a:p>
        </p:txBody>
      </p:sp>
      <p:pic>
        <p:nvPicPr>
          <p:cNvPr id="20" name="____label____98">
            <a:extLst>
              <a:ext uri="{FF2B5EF4-FFF2-40B4-BE49-F238E27FC236}">
                <a16:creationId xmlns:a16="http://schemas.microsoft.com/office/drawing/2014/main" id="{3CA64BDD-4A61-42C7-8BFD-9FC183349093}"/>
              </a:ext>
            </a:extLst>
          </p:cNvPr>
          <p:cNvPicPr>
            <a:picLocks/>
          </p:cNvPicPr>
          <p:nvPr/>
        </p:nvPicPr>
        <p:blipFill>
          <a:blip r:embed="rId2"/>
          <a:stretch>
            <a:fillRect/>
          </a:stretch>
        </p:blipFill>
        <p:spPr>
          <a:xfrm>
            <a:off x="11988800" y="190500"/>
            <a:ext cx="12700" cy="12700"/>
          </a:xfrm>
          <a:prstGeom prst="rect">
            <a:avLst/>
          </a:prstGeom>
        </p:spPr>
      </p:pic>
    </p:spTree>
    <p:extLst>
      <p:ext uri="{BB962C8B-B14F-4D97-AF65-F5344CB8AC3E}">
        <p14:creationId xmlns:p14="http://schemas.microsoft.com/office/powerpoint/2010/main" val="3032654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DC4A50-4393-4C8F-AA6E-F35213338528}"/>
              </a:ext>
            </a:extLst>
          </p:cNvPr>
          <p:cNvSpPr>
            <a:spLocks noGrp="1"/>
          </p:cNvSpPr>
          <p:nvPr>
            <p:ph type="title"/>
          </p:nvPr>
        </p:nvSpPr>
        <p:spPr/>
        <p:txBody>
          <a:bodyPr>
            <a:normAutofit/>
          </a:bodyPr>
          <a:lstStyle/>
          <a:p>
            <a:r>
              <a:rPr kumimoji="1" lang="ja-JP" altLang="en-US" sz="2800" dirty="0"/>
              <a:t>攻撃手法：その他</a:t>
            </a:r>
            <a:br>
              <a:rPr kumimoji="1" lang="en-US" altLang="ja-JP" sz="2800" dirty="0"/>
            </a:br>
            <a:r>
              <a:rPr kumimoji="1" lang="ja-JP" altLang="en-US" dirty="0"/>
              <a:t>パラメータや</a:t>
            </a:r>
            <a:r>
              <a:rPr kumimoji="1" lang="en-US" altLang="ja-JP" dirty="0"/>
              <a:t>Cookie</a:t>
            </a:r>
            <a:r>
              <a:rPr kumimoji="1" lang="ja-JP" altLang="en-US" dirty="0"/>
              <a:t>の値を改竄するだけで</a:t>
            </a:r>
            <a:r>
              <a:rPr kumimoji="1" lang="en-US" altLang="ja-JP" dirty="0"/>
              <a:t>…</a:t>
            </a:r>
            <a:r>
              <a:rPr kumimoji="1" lang="ja-JP" altLang="en-US" dirty="0"/>
              <a:t>？</a:t>
            </a:r>
            <a:endParaRPr kumimoji="1" lang="ja-JP" altLang="en-US" sz="2800" dirty="0"/>
          </a:p>
        </p:txBody>
      </p:sp>
      <p:sp>
        <p:nvSpPr>
          <p:cNvPr id="3" name="スライド番号プレースホルダー 2">
            <a:extLst>
              <a:ext uri="{FF2B5EF4-FFF2-40B4-BE49-F238E27FC236}">
                <a16:creationId xmlns:a16="http://schemas.microsoft.com/office/drawing/2014/main" id="{8AF26E99-DB36-45B6-9186-854E802A1E0B}"/>
              </a:ext>
            </a:extLst>
          </p:cNvPr>
          <p:cNvSpPr>
            <a:spLocks noGrp="1"/>
          </p:cNvSpPr>
          <p:nvPr>
            <p:ph type="sldNum" sz="quarter" idx="12"/>
          </p:nvPr>
        </p:nvSpPr>
        <p:spPr/>
        <p:txBody>
          <a:bodyPr/>
          <a:lstStyle/>
          <a:p>
            <a:fld id="{3DF5FC44-9AB5-4F09-BB07-C5E1012D5340}" type="slidenum">
              <a:rPr lang="ja-JP" altLang="en-US" smtClean="0"/>
              <a:pPr/>
              <a:t>20</a:t>
            </a:fld>
            <a:endParaRPr lang="ja-JP" altLang="en-US" dirty="0"/>
          </a:p>
        </p:txBody>
      </p:sp>
      <p:sp>
        <p:nvSpPr>
          <p:cNvPr id="4" name="コンテンツ プレースホルダー 3">
            <a:extLst>
              <a:ext uri="{FF2B5EF4-FFF2-40B4-BE49-F238E27FC236}">
                <a16:creationId xmlns:a16="http://schemas.microsoft.com/office/drawing/2014/main" id="{29FD6DA0-A7C1-4FB9-B0B4-DE925705BE88}"/>
              </a:ext>
            </a:extLst>
          </p:cNvPr>
          <p:cNvSpPr>
            <a:spLocks noGrp="1"/>
          </p:cNvSpPr>
          <p:nvPr>
            <p:ph sz="quarter" idx="13"/>
          </p:nvPr>
        </p:nvSpPr>
        <p:spPr>
          <a:xfrm>
            <a:off x="732000" y="1224000"/>
            <a:ext cx="10728000" cy="2091963"/>
          </a:xfrm>
        </p:spPr>
        <p:txBody>
          <a:bodyPr>
            <a:normAutofit fontScale="77500" lnSpcReduction="20000"/>
          </a:bodyPr>
          <a:lstStyle/>
          <a:p>
            <a:r>
              <a:rPr kumimoji="1" lang="ja-JP" altLang="en-US" dirty="0"/>
              <a:t>開発者ツールから、</a:t>
            </a:r>
            <a:r>
              <a:rPr kumimoji="1" lang="en-US" altLang="ja-JP" dirty="0"/>
              <a:t>Cookie</a:t>
            </a:r>
            <a:r>
              <a:rPr lang="ja-JP" altLang="en-US" dirty="0" err="1"/>
              <a:t>を削</a:t>
            </a:r>
            <a:r>
              <a:rPr lang="ja-JP" altLang="en-US" dirty="0"/>
              <a:t>除したり、値を書き換えることができます</a:t>
            </a:r>
            <a:endParaRPr lang="en-US" altLang="ja-JP" dirty="0"/>
          </a:p>
          <a:p>
            <a:pPr lvl="1"/>
            <a:r>
              <a:rPr kumimoji="1" lang="ja-JP" altLang="en-US" dirty="0"/>
              <a:t>開発者ツールで</a:t>
            </a:r>
            <a:r>
              <a:rPr kumimoji="1" lang="en-US" altLang="ja-JP" dirty="0"/>
              <a:t>Cookie</a:t>
            </a:r>
            <a:r>
              <a:rPr kumimoji="1" lang="ja-JP" altLang="en-US" dirty="0"/>
              <a:t>を表示させ、選択した</a:t>
            </a:r>
            <a:r>
              <a:rPr kumimoji="1" lang="en-US" altLang="ja-JP" dirty="0"/>
              <a:t>Cookie</a:t>
            </a:r>
            <a:r>
              <a:rPr kumimoji="1" lang="ja-JP" altLang="en-US" dirty="0"/>
              <a:t>の「</a:t>
            </a:r>
            <a:r>
              <a:rPr kumimoji="1" lang="en-US" altLang="ja-JP" dirty="0"/>
              <a:t>Value</a:t>
            </a:r>
            <a:r>
              <a:rPr kumimoji="1" lang="ja-JP" altLang="en-US" dirty="0"/>
              <a:t>」のところをダブルクリックすると変更</a:t>
            </a:r>
            <a:r>
              <a:rPr lang="ja-JP" altLang="en-US" dirty="0"/>
              <a:t>可能になるので、変更後の値を入力して</a:t>
            </a:r>
            <a:r>
              <a:rPr lang="en-US" altLang="ja-JP" dirty="0"/>
              <a:t>Enter</a:t>
            </a:r>
            <a:endParaRPr kumimoji="1" lang="en-US" altLang="ja-JP" dirty="0"/>
          </a:p>
          <a:p>
            <a:r>
              <a:rPr kumimoji="1" lang="en-US" altLang="ja-JP" dirty="0"/>
              <a:t>HTML</a:t>
            </a:r>
            <a:r>
              <a:rPr kumimoji="1" lang="ja-JP" altLang="en-US" dirty="0"/>
              <a:t>を書き換えることもできます。これによって、隠しパラメータ（画面には表示されずに送信されるパラメータ）の値</a:t>
            </a:r>
            <a:r>
              <a:rPr lang="ja-JP" altLang="en-US" dirty="0"/>
              <a:t>を書き換えたり</a:t>
            </a:r>
            <a:r>
              <a:rPr kumimoji="1" lang="ja-JP" altLang="en-US" dirty="0"/>
              <a:t>、入力した値を、入力時のチェックによって本来弾かれてしまうはずの値に強制的に書き換え、送信させることができます。</a:t>
            </a:r>
          </a:p>
        </p:txBody>
      </p:sp>
      <p:pic>
        <p:nvPicPr>
          <p:cNvPr id="5" name="図 4">
            <a:extLst>
              <a:ext uri="{FF2B5EF4-FFF2-40B4-BE49-F238E27FC236}">
                <a16:creationId xmlns:a16="http://schemas.microsoft.com/office/drawing/2014/main" id="{A6ABA8EC-84C9-447A-98EA-4E73982CF672}"/>
              </a:ext>
            </a:extLst>
          </p:cNvPr>
          <p:cNvPicPr>
            <a:picLocks noChangeAspect="1"/>
          </p:cNvPicPr>
          <p:nvPr/>
        </p:nvPicPr>
        <p:blipFill>
          <a:blip r:embed="rId2"/>
          <a:stretch>
            <a:fillRect/>
          </a:stretch>
        </p:blipFill>
        <p:spPr>
          <a:xfrm>
            <a:off x="732001" y="3453070"/>
            <a:ext cx="4563900" cy="3220822"/>
          </a:xfrm>
          <a:prstGeom prst="rect">
            <a:avLst/>
          </a:prstGeom>
          <a:effectLst>
            <a:outerShdw blurRad="101600" dist="50800" dir="2700000" algn="tl" rotWithShape="0">
              <a:prstClr val="black">
                <a:alpha val="40000"/>
              </a:prstClr>
            </a:outerShdw>
          </a:effectLst>
        </p:spPr>
      </p:pic>
      <p:sp>
        <p:nvSpPr>
          <p:cNvPr id="6" name="正方形/長方形 5">
            <a:extLst>
              <a:ext uri="{FF2B5EF4-FFF2-40B4-BE49-F238E27FC236}">
                <a16:creationId xmlns:a16="http://schemas.microsoft.com/office/drawing/2014/main" id="{6554BEC3-0E3C-46E5-90E3-9617AD263D09}"/>
              </a:ext>
            </a:extLst>
          </p:cNvPr>
          <p:cNvSpPr/>
          <p:nvPr/>
        </p:nvSpPr>
        <p:spPr>
          <a:xfrm>
            <a:off x="5839501" y="2946631"/>
            <a:ext cx="184731" cy="369332"/>
          </a:xfrm>
          <a:prstGeom prst="rect">
            <a:avLst/>
          </a:prstGeom>
        </p:spPr>
        <p:txBody>
          <a:bodyPr wrap="none">
            <a:spAutoFit/>
          </a:bodyPr>
          <a:lstStyle/>
          <a:p>
            <a:endParaRPr lang="ja-JP" altLang="en-US" dirty="0">
              <a:solidFill>
                <a:schemeClr val="accent1"/>
              </a:solidFill>
            </a:endParaRPr>
          </a:p>
        </p:txBody>
      </p:sp>
      <p:sp>
        <p:nvSpPr>
          <p:cNvPr id="7" name="コンテンツ プレースホルダー 3">
            <a:extLst>
              <a:ext uri="{FF2B5EF4-FFF2-40B4-BE49-F238E27FC236}">
                <a16:creationId xmlns:a16="http://schemas.microsoft.com/office/drawing/2014/main" id="{0702C486-D7B5-4DAE-B99E-33F3B7E2000F}"/>
              </a:ext>
            </a:extLst>
          </p:cNvPr>
          <p:cNvSpPr txBox="1">
            <a:spLocks/>
          </p:cNvSpPr>
          <p:nvPr/>
        </p:nvSpPr>
        <p:spPr>
          <a:xfrm>
            <a:off x="5455243" y="3453070"/>
            <a:ext cx="6536732" cy="232953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5000"/>
              </a:lnSpc>
              <a:spcBef>
                <a:spcPts val="1000"/>
              </a:spcBef>
              <a:buFont typeface="Arial" panose="020B0604020202020204" pitchFamily="34" charset="0"/>
              <a:buChar char="•"/>
              <a:defRPr kumimoji="1" sz="2400" kern="1200">
                <a:solidFill>
                  <a:schemeClr val="accent1"/>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kumimoji="1" sz="2200" kern="1200">
                <a:solidFill>
                  <a:schemeClr val="accent1"/>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kumimoji="1" sz="2000" kern="1200">
                <a:solidFill>
                  <a:schemeClr val="accent1"/>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kumimoji="1" sz="1800" kern="1200">
                <a:solidFill>
                  <a:schemeClr val="accent1"/>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kumimoji="1"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HTML</a:t>
            </a:r>
            <a:r>
              <a:rPr lang="ja-JP" altLang="en-US" dirty="0"/>
              <a:t>書き換えのやりかた</a:t>
            </a:r>
          </a:p>
          <a:p>
            <a:pPr marL="457200" indent="-457200">
              <a:buFont typeface="+mj-lt"/>
              <a:buAutoNum type="arabicPeriod"/>
            </a:pPr>
            <a:r>
              <a:rPr lang="ja-JP" altLang="en-US" dirty="0"/>
              <a:t>開発者ツールの「</a:t>
            </a:r>
            <a:r>
              <a:rPr lang="en-US" altLang="ja-JP" dirty="0"/>
              <a:t>Network</a:t>
            </a:r>
            <a:r>
              <a:rPr lang="ja-JP" altLang="en-US" dirty="0"/>
              <a:t>」タブで、そのページ本体を返している</a:t>
            </a:r>
            <a:r>
              <a:rPr lang="en-US" altLang="ja-JP" dirty="0"/>
              <a:t>HTML</a:t>
            </a:r>
            <a:r>
              <a:rPr lang="ja-JP" altLang="en-US" dirty="0"/>
              <a:t>通信を選択</a:t>
            </a:r>
            <a:endParaRPr lang="en-US" altLang="ja-JP" dirty="0"/>
          </a:p>
          <a:p>
            <a:pPr marL="457200" indent="-457200">
              <a:buFont typeface="+mj-lt"/>
              <a:buAutoNum type="arabicPeriod"/>
            </a:pPr>
            <a:r>
              <a:rPr lang="ja-JP" altLang="en-US" dirty="0"/>
              <a:t>「</a:t>
            </a:r>
            <a:r>
              <a:rPr lang="en-US" altLang="ja-JP" dirty="0"/>
              <a:t>Elements</a:t>
            </a:r>
            <a:r>
              <a:rPr lang="ja-JP" altLang="en-US" dirty="0"/>
              <a:t>」タブを選択</a:t>
            </a:r>
            <a:endParaRPr lang="en-US" altLang="ja-JP" dirty="0"/>
          </a:p>
          <a:p>
            <a:pPr marL="457200" indent="-457200">
              <a:buFont typeface="+mj-lt"/>
              <a:buAutoNum type="arabicPeriod"/>
            </a:pPr>
            <a:r>
              <a:rPr lang="ja-JP" altLang="en-US" dirty="0"/>
              <a:t>左のペインに、そのページの現在の内容が表示される</a:t>
            </a:r>
            <a:endParaRPr lang="en-US" altLang="ja-JP" dirty="0"/>
          </a:p>
          <a:p>
            <a:pPr marL="457200" indent="-457200">
              <a:buFont typeface="+mj-lt"/>
              <a:buAutoNum type="arabicPeriod"/>
            </a:pPr>
            <a:r>
              <a:rPr lang="ja-JP" altLang="en-US" dirty="0"/>
              <a:t>どんどん開いていって書き換えたい場所を探し出し、ダブルクリックすると変更可能になるので、変更して</a:t>
            </a:r>
            <a:r>
              <a:rPr lang="en-US" altLang="ja-JP" dirty="0"/>
              <a:t>Enter</a:t>
            </a:r>
            <a:endParaRPr lang="ja-JP" altLang="en-US" dirty="0"/>
          </a:p>
        </p:txBody>
      </p:sp>
      <p:sp>
        <p:nvSpPr>
          <p:cNvPr id="8" name="四角形: 角を丸くする 7">
            <a:extLst>
              <a:ext uri="{FF2B5EF4-FFF2-40B4-BE49-F238E27FC236}">
                <a16:creationId xmlns:a16="http://schemas.microsoft.com/office/drawing/2014/main" id="{A4A8A33A-8929-4D4D-902C-1E3EAF66311B}"/>
              </a:ext>
            </a:extLst>
          </p:cNvPr>
          <p:cNvSpPr/>
          <p:nvPr/>
        </p:nvSpPr>
        <p:spPr>
          <a:xfrm>
            <a:off x="667247" y="3539847"/>
            <a:ext cx="2266454" cy="2059591"/>
          </a:xfrm>
          <a:prstGeom prst="roundRect">
            <a:avLst>
              <a:gd name="adj" fmla="val 8373"/>
            </a:avLst>
          </a:prstGeom>
          <a:no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3" name="____label____116">
            <a:extLst>
              <a:ext uri="{FF2B5EF4-FFF2-40B4-BE49-F238E27FC236}">
                <a16:creationId xmlns:a16="http://schemas.microsoft.com/office/drawing/2014/main" id="{335BEA02-6321-414C-BBFA-1716476A2486}"/>
              </a:ext>
            </a:extLst>
          </p:cNvPr>
          <p:cNvPicPr>
            <a:picLocks/>
          </p:cNvPicPr>
          <p:nvPr/>
        </p:nvPicPr>
        <p:blipFill>
          <a:blip r:embed="rId3"/>
          <a:stretch>
            <a:fillRect/>
          </a:stretch>
        </p:blipFill>
        <p:spPr>
          <a:xfrm>
            <a:off x="11988800" y="190500"/>
            <a:ext cx="12700" cy="12700"/>
          </a:xfrm>
          <a:prstGeom prst="rect">
            <a:avLst/>
          </a:prstGeom>
        </p:spPr>
      </p:pic>
    </p:spTree>
    <p:extLst>
      <p:ext uri="{BB962C8B-B14F-4D97-AF65-F5344CB8AC3E}">
        <p14:creationId xmlns:p14="http://schemas.microsoft.com/office/powerpoint/2010/main" val="4279602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0BAFAA5-0FBD-4BD9-BE98-7E73ED310A5C}"/>
              </a:ext>
            </a:extLst>
          </p:cNvPr>
          <p:cNvSpPr>
            <a:spLocks noGrp="1"/>
          </p:cNvSpPr>
          <p:nvPr>
            <p:ph type="sldNum" sz="quarter" idx="4294967295"/>
          </p:nvPr>
        </p:nvSpPr>
        <p:spPr>
          <a:xfrm>
            <a:off x="9448800" y="6492875"/>
            <a:ext cx="2743200" cy="365125"/>
          </a:xfrm>
        </p:spPr>
        <p:txBody>
          <a:bodyPr/>
          <a:lstStyle/>
          <a:p>
            <a:fld id="{3DF5FC44-9AB5-4F09-BB07-C5E1012D5340}" type="slidenum">
              <a:rPr lang="ja-JP" altLang="en-US" smtClean="0"/>
              <a:pPr/>
              <a:t>21</a:t>
            </a:fld>
            <a:endParaRPr lang="ja-JP" altLang="en-US" dirty="0"/>
          </a:p>
        </p:txBody>
      </p:sp>
      <p:pic>
        <p:nvPicPr>
          <p:cNvPr id="20" name="____label____120">
            <a:extLst>
              <a:ext uri="{FF2B5EF4-FFF2-40B4-BE49-F238E27FC236}">
                <a16:creationId xmlns:a16="http://schemas.microsoft.com/office/drawing/2014/main" id="{DD04E240-E3A5-4975-8ABD-63AA2EE9F2AF}"/>
              </a:ext>
            </a:extLst>
          </p:cNvPr>
          <p:cNvPicPr>
            <a:picLocks/>
          </p:cNvPicPr>
          <p:nvPr/>
        </p:nvPicPr>
        <p:blipFill>
          <a:blip r:embed="rId2"/>
          <a:stretch>
            <a:fillRect/>
          </a:stretch>
        </p:blipFill>
        <p:spPr>
          <a:xfrm>
            <a:off x="11988800" y="190500"/>
            <a:ext cx="12700" cy="12700"/>
          </a:xfrm>
          <a:prstGeom prst="rect">
            <a:avLst/>
          </a:prstGeom>
        </p:spPr>
      </p:pic>
    </p:spTree>
    <p:extLst>
      <p:ext uri="{BB962C8B-B14F-4D97-AF65-F5344CB8AC3E}">
        <p14:creationId xmlns:p14="http://schemas.microsoft.com/office/powerpoint/2010/main" val="52106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AE40F2-28F1-4B99-9EC9-AB91ECFC2F9F}"/>
              </a:ext>
            </a:extLst>
          </p:cNvPr>
          <p:cNvSpPr>
            <a:spLocks noGrp="1"/>
          </p:cNvSpPr>
          <p:nvPr>
            <p:ph type="title"/>
          </p:nvPr>
        </p:nvSpPr>
        <p:spPr/>
        <p:txBody>
          <a:bodyPr/>
          <a:lstStyle/>
          <a:p>
            <a:r>
              <a:rPr lang="ja-JP" altLang="en-US" sz="2800" dirty="0"/>
              <a:t>ウェブ（</a:t>
            </a:r>
            <a:r>
              <a:rPr lang="en-US" altLang="ja-JP" sz="2800" dirty="0"/>
              <a:t>World Wide Web</a:t>
            </a:r>
            <a:r>
              <a:rPr lang="ja-JP" altLang="en-US" sz="2800" dirty="0"/>
              <a:t>）の仕組み（１）</a:t>
            </a:r>
            <a:br>
              <a:rPr lang="en-US" altLang="ja-JP" sz="2800" dirty="0"/>
            </a:br>
            <a:r>
              <a:rPr lang="ja-JP" altLang="en-US" dirty="0"/>
              <a:t>テストサイトの機能を試してみる</a:t>
            </a:r>
          </a:p>
        </p:txBody>
      </p:sp>
      <p:sp>
        <p:nvSpPr>
          <p:cNvPr id="3" name="コンテンツ プレースホルダー 2">
            <a:extLst>
              <a:ext uri="{FF2B5EF4-FFF2-40B4-BE49-F238E27FC236}">
                <a16:creationId xmlns:a16="http://schemas.microsoft.com/office/drawing/2014/main" id="{225229E2-B4BE-4504-A358-6CFB3F0C20D8}"/>
              </a:ext>
            </a:extLst>
          </p:cNvPr>
          <p:cNvSpPr>
            <a:spLocks noGrp="1"/>
          </p:cNvSpPr>
          <p:nvPr>
            <p:ph sz="quarter" idx="13"/>
          </p:nvPr>
        </p:nvSpPr>
        <p:spPr>
          <a:xfrm>
            <a:off x="732000" y="1224000"/>
            <a:ext cx="10728000" cy="5256000"/>
          </a:xfrm>
        </p:spPr>
        <p:txBody>
          <a:bodyPr/>
          <a:lstStyle/>
          <a:p>
            <a:r>
              <a:rPr lang="ja-JP" altLang="en-US" dirty="0"/>
              <a:t>デスクトップの「</a:t>
            </a:r>
            <a:r>
              <a:rPr lang="en-US" altLang="ja-JP" dirty="0" err="1"/>
              <a:t>jakuten</a:t>
            </a:r>
            <a:r>
              <a:rPr lang="en-US" altLang="ja-JP" dirty="0"/>
              <a:t>-store</a:t>
            </a:r>
            <a:r>
              <a:rPr lang="ja-JP" altLang="en-US" dirty="0"/>
              <a:t>」をダブルクリック</a:t>
            </a:r>
            <a:endParaRPr lang="en-US" altLang="ja-JP" dirty="0"/>
          </a:p>
          <a:p>
            <a:r>
              <a:rPr lang="ja-JP" altLang="en-US" dirty="0"/>
              <a:t>ブラウザを起動し、「</a:t>
            </a:r>
            <a:r>
              <a:rPr lang="en-US" altLang="ja-JP" dirty="0">
                <a:hlinkClick r:id="rId3"/>
              </a:rPr>
              <a:t>http://localhost:3000</a:t>
            </a:r>
            <a:r>
              <a:rPr lang="ja-JP" altLang="en-US" dirty="0"/>
              <a:t>」にアクセスしてみる</a:t>
            </a:r>
            <a:br>
              <a:rPr lang="en-US" altLang="ja-JP" dirty="0"/>
            </a:br>
            <a:r>
              <a:rPr lang="ja-JP" altLang="en-US" sz="1800" dirty="0"/>
              <a:t>（</a:t>
            </a:r>
            <a:r>
              <a:rPr lang="en-US" altLang="ja-JP" sz="1800" dirty="0"/>
              <a:t>Chrome</a:t>
            </a:r>
            <a:r>
              <a:rPr lang="ja-JP" altLang="en-US" sz="1800" dirty="0"/>
              <a:t>のブックマークバーの「</a:t>
            </a:r>
            <a:r>
              <a:rPr lang="en-US" altLang="ja-JP" sz="1800" dirty="0" err="1"/>
              <a:t>Jakuten</a:t>
            </a:r>
            <a:r>
              <a:rPr lang="ja-JP" altLang="en-US" sz="1800" dirty="0"/>
              <a:t> </a:t>
            </a:r>
            <a:r>
              <a:rPr lang="en-US" altLang="ja-JP" sz="1800" dirty="0"/>
              <a:t>Store</a:t>
            </a:r>
            <a:r>
              <a:rPr lang="ja-JP" altLang="en-US" sz="1800" dirty="0"/>
              <a:t>」をクリック）</a:t>
            </a:r>
            <a:endParaRPr lang="en-US" altLang="ja-JP" dirty="0"/>
          </a:p>
          <a:p>
            <a:r>
              <a:rPr lang="ja-JP" altLang="en-US" dirty="0"/>
              <a:t>このサイトで自由に機能を試してみてください</a:t>
            </a:r>
            <a:endParaRPr lang="en-US" altLang="ja-JP" dirty="0"/>
          </a:p>
          <a:p>
            <a:pPr lvl="1"/>
            <a:r>
              <a:rPr lang="ja-JP" altLang="en-US" dirty="0"/>
              <a:t>テストサイトなので、実際に買い物をすることにはなりません</a:t>
            </a:r>
            <a:endParaRPr lang="en-US" altLang="ja-JP" dirty="0"/>
          </a:p>
          <a:p>
            <a:pPr lvl="1"/>
            <a:r>
              <a:rPr lang="ja-JP" altLang="en-US" dirty="0">
                <a:solidFill>
                  <a:schemeClr val="accent5"/>
                </a:solidFill>
                <a:latin typeface="+mj-ea"/>
                <a:ea typeface="+mj-ea"/>
              </a:rPr>
              <a:t>実際のメールアドレス・住所・氏名・カード番号などは入力しないでください</a:t>
            </a:r>
            <a:endParaRPr lang="en-US" altLang="ja-JP" dirty="0">
              <a:solidFill>
                <a:schemeClr val="accent5"/>
              </a:solidFill>
              <a:latin typeface="+mj-ea"/>
              <a:ea typeface="+mj-ea"/>
            </a:endParaRPr>
          </a:p>
          <a:p>
            <a:pPr lvl="1"/>
            <a:r>
              <a:rPr lang="ja-JP" altLang="en-US" dirty="0"/>
              <a:t>メールは送信されません</a:t>
            </a:r>
            <a:endParaRPr lang="en-US" altLang="ja-JP" dirty="0"/>
          </a:p>
          <a:p>
            <a:endParaRPr lang="ja-JP" altLang="en-US" dirty="0"/>
          </a:p>
        </p:txBody>
      </p:sp>
      <p:sp>
        <p:nvSpPr>
          <p:cNvPr id="8" name="スライド番号プレースホルダー 7">
            <a:extLst>
              <a:ext uri="{FF2B5EF4-FFF2-40B4-BE49-F238E27FC236}">
                <a16:creationId xmlns:a16="http://schemas.microsoft.com/office/drawing/2014/main" id="{95973D4B-3FD3-4CDC-BB18-EF0C174B3329}"/>
              </a:ext>
            </a:extLst>
          </p:cNvPr>
          <p:cNvSpPr>
            <a:spLocks noGrp="1"/>
          </p:cNvSpPr>
          <p:nvPr>
            <p:ph type="sldNum" sz="quarter" idx="12"/>
          </p:nvPr>
        </p:nvSpPr>
        <p:spPr/>
        <p:txBody>
          <a:bodyPr/>
          <a:lstStyle/>
          <a:p>
            <a:fld id="{3DF5FC44-9AB5-4F09-BB07-C5E1012D5340}" type="slidenum">
              <a:rPr lang="ja-JP" altLang="en-US" smtClean="0"/>
              <a:pPr/>
              <a:t>3</a:t>
            </a:fld>
            <a:endParaRPr lang="ja-JP" altLang="en-US"/>
          </a:p>
        </p:txBody>
      </p:sp>
      <p:pic>
        <p:nvPicPr>
          <p:cNvPr id="19" name="____label____99">
            <a:extLst>
              <a:ext uri="{FF2B5EF4-FFF2-40B4-BE49-F238E27FC236}">
                <a16:creationId xmlns:a16="http://schemas.microsoft.com/office/drawing/2014/main" id="{29A8417C-8D4E-4D93-B4F7-C13242A0B125}"/>
              </a:ext>
            </a:extLst>
          </p:cNvPr>
          <p:cNvPicPr>
            <a:picLocks/>
          </p:cNvPicPr>
          <p:nvPr/>
        </p:nvPicPr>
        <p:blipFill>
          <a:blip r:embed="rId4"/>
          <a:stretch>
            <a:fillRect/>
          </a:stretch>
        </p:blipFill>
        <p:spPr>
          <a:xfrm>
            <a:off x="11988800" y="190500"/>
            <a:ext cx="12700" cy="12700"/>
          </a:xfrm>
          <a:prstGeom prst="rect">
            <a:avLst/>
          </a:prstGeom>
        </p:spPr>
      </p:pic>
    </p:spTree>
    <p:extLst>
      <p:ext uri="{BB962C8B-B14F-4D97-AF65-F5344CB8AC3E}">
        <p14:creationId xmlns:p14="http://schemas.microsoft.com/office/powerpoint/2010/main" val="2672232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1B59F-A7DA-4254-B4E2-0BCCA4EF6CFD}"/>
              </a:ext>
            </a:extLst>
          </p:cNvPr>
          <p:cNvSpPr>
            <a:spLocks noGrp="1"/>
          </p:cNvSpPr>
          <p:nvPr>
            <p:ph type="title"/>
          </p:nvPr>
        </p:nvSpPr>
        <p:spPr>
          <a:xfrm>
            <a:off x="1676400" y="0"/>
            <a:ext cx="10515600" cy="1079500"/>
          </a:xfrm>
        </p:spPr>
        <p:txBody>
          <a:bodyPr>
            <a:normAutofit/>
          </a:bodyPr>
          <a:lstStyle/>
          <a:p>
            <a:r>
              <a:rPr lang="ja-JP" altLang="en-US" sz="2800"/>
              <a:t>ウェブ（</a:t>
            </a:r>
            <a:r>
              <a:rPr lang="en-US" altLang="ja-JP" sz="2800"/>
              <a:t>World Wide Web</a:t>
            </a:r>
            <a:r>
              <a:rPr lang="ja-JP" altLang="en-US" sz="2800"/>
              <a:t>）の仕組み（</a:t>
            </a:r>
            <a:r>
              <a:rPr lang="en-US" altLang="ja-JP" sz="2800"/>
              <a:t>2</a:t>
            </a:r>
            <a:r>
              <a:rPr lang="ja-JP" altLang="en-US" sz="2800"/>
              <a:t>）</a:t>
            </a:r>
            <a:br>
              <a:rPr lang="en-US" altLang="ja-JP" sz="2800"/>
            </a:br>
            <a:r>
              <a:rPr lang="ja-JP" altLang="en-US"/>
              <a:t>通信を確認する</a:t>
            </a:r>
            <a:endParaRPr lang="ja-JP" altLang="en-US" dirty="0"/>
          </a:p>
        </p:txBody>
      </p:sp>
      <p:sp>
        <p:nvSpPr>
          <p:cNvPr id="5" name="コンテンツ プレースホルダー 4">
            <a:extLst>
              <a:ext uri="{FF2B5EF4-FFF2-40B4-BE49-F238E27FC236}">
                <a16:creationId xmlns:a16="http://schemas.microsoft.com/office/drawing/2014/main" id="{F04537E9-E31E-4813-A6E3-3DCDBF1128E9}"/>
              </a:ext>
            </a:extLst>
          </p:cNvPr>
          <p:cNvSpPr>
            <a:spLocks noGrp="1"/>
          </p:cNvSpPr>
          <p:nvPr>
            <p:ph sz="quarter" idx="13"/>
          </p:nvPr>
        </p:nvSpPr>
        <p:spPr>
          <a:xfrm>
            <a:off x="732000" y="1224000"/>
            <a:ext cx="10728000" cy="5256000"/>
          </a:xfrm>
        </p:spPr>
        <p:txBody>
          <a:bodyPr/>
          <a:lstStyle/>
          <a:p>
            <a:r>
              <a:rPr lang="ja-JP" altLang="en-US" dirty="0"/>
              <a:t>ブラウザ（</a:t>
            </a:r>
            <a:r>
              <a:rPr lang="en-US" altLang="ja-JP" dirty="0"/>
              <a:t>Chrome</a:t>
            </a:r>
            <a:r>
              <a:rPr lang="ja-JP" altLang="en-US" dirty="0"/>
              <a:t>）の画面で「</a:t>
            </a:r>
            <a:r>
              <a:rPr lang="en-US" altLang="ja-JP" dirty="0"/>
              <a:t>F12</a:t>
            </a:r>
            <a:r>
              <a:rPr lang="ja-JP" altLang="en-US" dirty="0"/>
              <a:t>」キーを押す（開発者ツール）</a:t>
            </a:r>
            <a:endParaRPr lang="en-US" altLang="ja-JP" dirty="0"/>
          </a:p>
          <a:p>
            <a:r>
              <a:rPr lang="ja-JP" altLang="en-US" dirty="0"/>
              <a:t>どこかのページを表示してみる</a:t>
            </a:r>
            <a:endParaRPr lang="en-US" altLang="ja-JP" dirty="0"/>
          </a:p>
          <a:p>
            <a:endParaRPr kumimoji="1" lang="ja-JP" altLang="en-US" dirty="0"/>
          </a:p>
        </p:txBody>
      </p:sp>
      <p:sp>
        <p:nvSpPr>
          <p:cNvPr id="6" name="スライド番号プレースホルダー 5">
            <a:extLst>
              <a:ext uri="{FF2B5EF4-FFF2-40B4-BE49-F238E27FC236}">
                <a16:creationId xmlns:a16="http://schemas.microsoft.com/office/drawing/2014/main" id="{D2B1B1CB-19A8-450D-909D-C8FD6F0378C9}"/>
              </a:ext>
            </a:extLst>
          </p:cNvPr>
          <p:cNvSpPr>
            <a:spLocks noGrp="1"/>
          </p:cNvSpPr>
          <p:nvPr>
            <p:ph type="sldNum" sz="quarter" idx="12"/>
          </p:nvPr>
        </p:nvSpPr>
        <p:spPr>
          <a:xfrm>
            <a:off x="9448801" y="6492875"/>
            <a:ext cx="2743200" cy="365125"/>
          </a:xfrm>
        </p:spPr>
        <p:txBody>
          <a:bodyPr/>
          <a:lstStyle/>
          <a:p>
            <a:fld id="{3DF5FC44-9AB5-4F09-BB07-C5E1012D5340}" type="slidenum">
              <a:rPr lang="ja-JP" altLang="en-US" smtClean="0"/>
              <a:pPr/>
              <a:t>4</a:t>
            </a:fld>
            <a:endParaRPr lang="ja-JP" altLang="en-US"/>
          </a:p>
        </p:txBody>
      </p:sp>
      <p:pic>
        <p:nvPicPr>
          <p:cNvPr id="3" name="図 2">
            <a:extLst>
              <a:ext uri="{FF2B5EF4-FFF2-40B4-BE49-F238E27FC236}">
                <a16:creationId xmlns:a16="http://schemas.microsoft.com/office/drawing/2014/main" id="{F5A96ED6-DC09-4DC4-A3DE-8195D2797E5E}"/>
              </a:ext>
            </a:extLst>
          </p:cNvPr>
          <p:cNvPicPr>
            <a:picLocks noChangeAspect="1"/>
          </p:cNvPicPr>
          <p:nvPr/>
        </p:nvPicPr>
        <p:blipFill>
          <a:blip r:embed="rId2"/>
          <a:stretch>
            <a:fillRect/>
          </a:stretch>
        </p:blipFill>
        <p:spPr>
          <a:xfrm>
            <a:off x="838199" y="2770206"/>
            <a:ext cx="7649634" cy="3847360"/>
          </a:xfrm>
          <a:prstGeom prst="rect">
            <a:avLst/>
          </a:prstGeom>
          <a:effectLst>
            <a:outerShdw blurRad="101600" dist="50800" dir="2700000" algn="tl" rotWithShape="0">
              <a:prstClr val="black">
                <a:alpha val="40000"/>
              </a:prstClr>
            </a:outerShdw>
          </a:effectLst>
        </p:spPr>
      </p:pic>
      <p:pic>
        <p:nvPicPr>
          <p:cNvPr id="7" name="図 6">
            <a:extLst>
              <a:ext uri="{FF2B5EF4-FFF2-40B4-BE49-F238E27FC236}">
                <a16:creationId xmlns:a16="http://schemas.microsoft.com/office/drawing/2014/main" id="{2D1AB237-DF92-4E35-8D61-73C844889AD9}"/>
              </a:ext>
            </a:extLst>
          </p:cNvPr>
          <p:cNvPicPr>
            <a:picLocks noChangeAspect="1"/>
          </p:cNvPicPr>
          <p:nvPr/>
        </p:nvPicPr>
        <p:blipFill>
          <a:blip r:embed="rId3"/>
          <a:stretch>
            <a:fillRect/>
          </a:stretch>
        </p:blipFill>
        <p:spPr>
          <a:xfrm>
            <a:off x="8821074" y="2366212"/>
            <a:ext cx="2160000" cy="2023835"/>
          </a:xfrm>
          <a:prstGeom prst="rect">
            <a:avLst/>
          </a:prstGeom>
          <a:effectLst>
            <a:outerShdw blurRad="101600" dist="50800" dir="2700000" algn="tl" rotWithShape="0">
              <a:prstClr val="black">
                <a:alpha val="40000"/>
              </a:prstClr>
            </a:outerShdw>
          </a:effectLst>
        </p:spPr>
      </p:pic>
      <p:pic>
        <p:nvPicPr>
          <p:cNvPr id="9" name="図 8">
            <a:extLst>
              <a:ext uri="{FF2B5EF4-FFF2-40B4-BE49-F238E27FC236}">
                <a16:creationId xmlns:a16="http://schemas.microsoft.com/office/drawing/2014/main" id="{ED28C339-95CA-4433-B321-469384471388}"/>
              </a:ext>
            </a:extLst>
          </p:cNvPr>
          <p:cNvPicPr>
            <a:picLocks noChangeAspect="1"/>
          </p:cNvPicPr>
          <p:nvPr/>
        </p:nvPicPr>
        <p:blipFill>
          <a:blip r:embed="rId4"/>
          <a:stretch>
            <a:fillRect/>
          </a:stretch>
        </p:blipFill>
        <p:spPr>
          <a:xfrm>
            <a:off x="8821074" y="4600665"/>
            <a:ext cx="2160000" cy="2023835"/>
          </a:xfrm>
          <a:prstGeom prst="rect">
            <a:avLst/>
          </a:prstGeom>
          <a:effectLst>
            <a:outerShdw blurRad="101600" dist="50800" dir="2700000" algn="tl" rotWithShape="0">
              <a:prstClr val="black">
                <a:alpha val="40000"/>
              </a:prstClr>
            </a:outerShdw>
          </a:effectLst>
        </p:spPr>
      </p:pic>
      <p:sp>
        <p:nvSpPr>
          <p:cNvPr id="11" name="楕円 10">
            <a:extLst>
              <a:ext uri="{FF2B5EF4-FFF2-40B4-BE49-F238E27FC236}">
                <a16:creationId xmlns:a16="http://schemas.microsoft.com/office/drawing/2014/main" id="{91E9FE17-4DA6-48D0-A651-125F63E17DFA}"/>
              </a:ext>
            </a:extLst>
          </p:cNvPr>
          <p:cNvSpPr/>
          <p:nvPr/>
        </p:nvSpPr>
        <p:spPr>
          <a:xfrm>
            <a:off x="8273452" y="2857500"/>
            <a:ext cx="262467" cy="262467"/>
          </a:xfrm>
          <a:prstGeom prst="ellipse">
            <a:avLst/>
          </a:prstGeom>
          <a:no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線 11">
            <a:extLst>
              <a:ext uri="{FF2B5EF4-FFF2-40B4-BE49-F238E27FC236}">
                <a16:creationId xmlns:a16="http://schemas.microsoft.com/office/drawing/2014/main" id="{143F1A7E-FCE6-4E54-BAF4-A991EF5F23A3}"/>
              </a:ext>
            </a:extLst>
          </p:cNvPr>
          <p:cNvSpPr/>
          <p:nvPr/>
        </p:nvSpPr>
        <p:spPr>
          <a:xfrm>
            <a:off x="5858933" y="2111940"/>
            <a:ext cx="2628900" cy="520700"/>
          </a:xfrm>
          <a:prstGeom prst="borderCallout1">
            <a:avLst>
              <a:gd name="adj1" fmla="val 98424"/>
              <a:gd name="adj2" fmla="val 86643"/>
              <a:gd name="adj3" fmla="val 145834"/>
              <a:gd name="adj4" fmla="val 94602"/>
            </a:avLst>
          </a:prstGeom>
          <a:solidFill>
            <a:schemeClr val="bg1"/>
          </a:solid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chemeClr val="accent5"/>
                </a:solidFill>
              </a:rPr>
              <a:t>このボタンで右や下にドッキングさせることもできます</a:t>
            </a:r>
            <a:endParaRPr lang="ja-JP" altLang="en-US" dirty="0"/>
          </a:p>
        </p:txBody>
      </p:sp>
      <p:sp>
        <p:nvSpPr>
          <p:cNvPr id="13" name="四角形: 角を丸くする 12">
            <a:extLst>
              <a:ext uri="{FF2B5EF4-FFF2-40B4-BE49-F238E27FC236}">
                <a16:creationId xmlns:a16="http://schemas.microsoft.com/office/drawing/2014/main" id="{2B0DC9FC-119E-43EE-BDF7-28CAFFB1666D}"/>
              </a:ext>
            </a:extLst>
          </p:cNvPr>
          <p:cNvSpPr/>
          <p:nvPr/>
        </p:nvSpPr>
        <p:spPr>
          <a:xfrm>
            <a:off x="2315633" y="2895600"/>
            <a:ext cx="423334" cy="168716"/>
          </a:xfrm>
          <a:prstGeom prst="roundRect">
            <a:avLst/>
          </a:prstGeom>
          <a:no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吹き出し: 線 13">
            <a:extLst>
              <a:ext uri="{FF2B5EF4-FFF2-40B4-BE49-F238E27FC236}">
                <a16:creationId xmlns:a16="http://schemas.microsoft.com/office/drawing/2014/main" id="{390F6A6E-6076-4D4D-A4E6-5406EF39649C}"/>
              </a:ext>
            </a:extLst>
          </p:cNvPr>
          <p:cNvSpPr/>
          <p:nvPr/>
        </p:nvSpPr>
        <p:spPr>
          <a:xfrm>
            <a:off x="1879599" y="2324100"/>
            <a:ext cx="2048934" cy="373856"/>
          </a:xfrm>
          <a:prstGeom prst="borderCallout1">
            <a:avLst>
              <a:gd name="adj1" fmla="val 98424"/>
              <a:gd name="adj2" fmla="val 30445"/>
              <a:gd name="adj3" fmla="val 156025"/>
              <a:gd name="adj4" fmla="val 31379"/>
            </a:avLst>
          </a:prstGeom>
          <a:solidFill>
            <a:schemeClr val="bg1"/>
          </a:solid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solidFill>
                  <a:schemeClr val="accent5"/>
                </a:solidFill>
              </a:rPr>
              <a:t>Network</a:t>
            </a:r>
            <a:r>
              <a:rPr lang="ja-JP" altLang="en-US" sz="1400" dirty="0">
                <a:solidFill>
                  <a:schemeClr val="accent5"/>
                </a:solidFill>
              </a:rPr>
              <a:t>タブを選択</a:t>
            </a:r>
            <a:endParaRPr lang="ja-JP" altLang="en-US" dirty="0"/>
          </a:p>
        </p:txBody>
      </p:sp>
      <p:sp>
        <p:nvSpPr>
          <p:cNvPr id="15" name="四角形: 角を丸くする 14">
            <a:extLst>
              <a:ext uri="{FF2B5EF4-FFF2-40B4-BE49-F238E27FC236}">
                <a16:creationId xmlns:a16="http://schemas.microsoft.com/office/drawing/2014/main" id="{A5B88684-E9BE-4A3B-9EE2-93E657B5B05B}"/>
              </a:ext>
            </a:extLst>
          </p:cNvPr>
          <p:cNvSpPr/>
          <p:nvPr/>
        </p:nvSpPr>
        <p:spPr>
          <a:xfrm>
            <a:off x="342900" y="3924299"/>
            <a:ext cx="8238067" cy="1024467"/>
          </a:xfrm>
          <a:prstGeom prst="roundRect">
            <a:avLst>
              <a:gd name="adj" fmla="val 10055"/>
            </a:avLst>
          </a:prstGeom>
          <a:no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pPr algn="ctr"/>
            <a:r>
              <a:rPr lang="ja-JP" altLang="en-US" sz="1600" dirty="0">
                <a:solidFill>
                  <a:schemeClr val="accent5"/>
                </a:solidFill>
              </a:rPr>
              <a:t>通信内容</a:t>
            </a:r>
          </a:p>
        </p:txBody>
      </p:sp>
      <p:sp>
        <p:nvSpPr>
          <p:cNvPr id="16" name="四角形: 角を丸くする 15">
            <a:extLst>
              <a:ext uri="{FF2B5EF4-FFF2-40B4-BE49-F238E27FC236}">
                <a16:creationId xmlns:a16="http://schemas.microsoft.com/office/drawing/2014/main" id="{F8CAFF38-43B9-476C-B8FE-82412B759CC4}"/>
              </a:ext>
            </a:extLst>
          </p:cNvPr>
          <p:cNvSpPr/>
          <p:nvPr/>
        </p:nvSpPr>
        <p:spPr>
          <a:xfrm>
            <a:off x="8763000" y="3522132"/>
            <a:ext cx="2290233" cy="934033"/>
          </a:xfrm>
          <a:prstGeom prst="roundRect">
            <a:avLst>
              <a:gd name="adj" fmla="val 10055"/>
            </a:avLst>
          </a:prstGeom>
          <a:no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endParaRPr lang="ja-JP" altLang="en-US" sz="1600" dirty="0">
              <a:solidFill>
                <a:schemeClr val="accent5"/>
              </a:solidFill>
            </a:endParaRPr>
          </a:p>
        </p:txBody>
      </p:sp>
      <p:sp>
        <p:nvSpPr>
          <p:cNvPr id="17" name="四角形: 角を丸くする 16">
            <a:extLst>
              <a:ext uri="{FF2B5EF4-FFF2-40B4-BE49-F238E27FC236}">
                <a16:creationId xmlns:a16="http://schemas.microsoft.com/office/drawing/2014/main" id="{7B04BE41-DE38-432A-BB35-C145E7B96F41}"/>
              </a:ext>
            </a:extLst>
          </p:cNvPr>
          <p:cNvSpPr/>
          <p:nvPr/>
        </p:nvSpPr>
        <p:spPr>
          <a:xfrm>
            <a:off x="9990667" y="4620400"/>
            <a:ext cx="1032934" cy="2067779"/>
          </a:xfrm>
          <a:prstGeom prst="roundRect">
            <a:avLst>
              <a:gd name="adj" fmla="val 10055"/>
            </a:avLst>
          </a:prstGeom>
          <a:no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endParaRPr lang="ja-JP" altLang="en-US" sz="1600" dirty="0">
              <a:solidFill>
                <a:schemeClr val="accent5"/>
              </a:solidFill>
            </a:endParaRPr>
          </a:p>
        </p:txBody>
      </p:sp>
      <p:pic>
        <p:nvPicPr>
          <p:cNvPr id="29" name="____label____100">
            <a:extLst>
              <a:ext uri="{FF2B5EF4-FFF2-40B4-BE49-F238E27FC236}">
                <a16:creationId xmlns:a16="http://schemas.microsoft.com/office/drawing/2014/main" id="{C806FFCD-C5A1-4EB1-8CD6-ECD7B0A5714D}"/>
              </a:ext>
            </a:extLst>
          </p:cNvPr>
          <p:cNvPicPr>
            <a:picLocks/>
          </p:cNvPicPr>
          <p:nvPr/>
        </p:nvPicPr>
        <p:blipFill>
          <a:blip r:embed="rId5"/>
          <a:stretch>
            <a:fillRect/>
          </a:stretch>
        </p:blipFill>
        <p:spPr>
          <a:xfrm>
            <a:off x="11988800" y="190500"/>
            <a:ext cx="12700" cy="12700"/>
          </a:xfrm>
          <a:prstGeom prst="rect">
            <a:avLst/>
          </a:prstGeom>
        </p:spPr>
      </p:pic>
    </p:spTree>
    <p:extLst>
      <p:ext uri="{BB962C8B-B14F-4D97-AF65-F5344CB8AC3E}">
        <p14:creationId xmlns:p14="http://schemas.microsoft.com/office/powerpoint/2010/main" val="273212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4DCF4199-FCDD-4242-B223-D049326A7DB2}"/>
              </a:ext>
            </a:extLst>
          </p:cNvPr>
          <p:cNvSpPr>
            <a:spLocks noGrp="1"/>
          </p:cNvSpPr>
          <p:nvPr>
            <p:ph type="sldNum" sz="quarter" idx="12"/>
          </p:nvPr>
        </p:nvSpPr>
        <p:spPr/>
        <p:txBody>
          <a:bodyPr/>
          <a:lstStyle/>
          <a:p>
            <a:fld id="{3DF5FC44-9AB5-4F09-BB07-C5E1012D5340}" type="slidenum">
              <a:rPr lang="ja-JP" altLang="en-US" smtClean="0"/>
              <a:pPr/>
              <a:t>5</a:t>
            </a:fld>
            <a:endParaRPr lang="ja-JP" altLang="en-US"/>
          </a:p>
        </p:txBody>
      </p:sp>
      <p:sp>
        <p:nvSpPr>
          <p:cNvPr id="3" name="コンテンツ プレースホルダー 2">
            <a:extLst>
              <a:ext uri="{FF2B5EF4-FFF2-40B4-BE49-F238E27FC236}">
                <a16:creationId xmlns:a16="http://schemas.microsoft.com/office/drawing/2014/main" id="{4C74AAE0-3330-4109-847F-9E1A5C695263}"/>
              </a:ext>
            </a:extLst>
          </p:cNvPr>
          <p:cNvSpPr>
            <a:spLocks noGrp="1"/>
          </p:cNvSpPr>
          <p:nvPr>
            <p:ph sz="quarter" idx="13"/>
          </p:nvPr>
        </p:nvSpPr>
        <p:spPr>
          <a:xfrm>
            <a:off x="731999" y="1224000"/>
            <a:ext cx="5619373" cy="5256000"/>
          </a:xfrm>
        </p:spPr>
        <p:txBody>
          <a:bodyPr>
            <a:normAutofit fontScale="92500" lnSpcReduction="10000"/>
          </a:bodyPr>
          <a:lstStyle/>
          <a:p>
            <a:r>
              <a:rPr lang="ja-JP" altLang="en-US" dirty="0"/>
              <a:t>プロトコル＝「複数の者が対象となる事項を確実に実行するための手順について定めたもの」（</a:t>
            </a:r>
            <a:r>
              <a:rPr lang="en-US" altLang="ja-JP" dirty="0"/>
              <a:t>Wikipedia</a:t>
            </a:r>
            <a:r>
              <a:rPr lang="ja-JP" altLang="en-US" dirty="0"/>
              <a:t>）</a:t>
            </a:r>
            <a:endParaRPr lang="en-US" altLang="ja-JP" dirty="0"/>
          </a:p>
          <a:p>
            <a:pPr lvl="1"/>
            <a:r>
              <a:rPr lang="ja-JP" altLang="en-US" dirty="0"/>
              <a:t>「外交儀礼」「議定書」「通信プロトコル」→手順のこと</a:t>
            </a:r>
            <a:endParaRPr lang="en-US" altLang="ja-JP" dirty="0"/>
          </a:p>
          <a:p>
            <a:r>
              <a:rPr lang="en-US" altLang="ja-JP" dirty="0"/>
              <a:t>HTTP</a:t>
            </a:r>
            <a:r>
              <a:rPr lang="ja-JP" altLang="en-US" dirty="0"/>
              <a:t>＝ウェブサイトで利用するデータをやり取りするための手順</a:t>
            </a:r>
            <a:endParaRPr lang="en-US" altLang="ja-JP" dirty="0"/>
          </a:p>
          <a:p>
            <a:pPr lvl="1"/>
            <a:r>
              <a:rPr lang="ja-JP" altLang="en-US" dirty="0"/>
              <a:t>クライアント（ブラウザ）→サーバに向けて「リクエスト」を送信</a:t>
            </a:r>
            <a:endParaRPr lang="en-US" altLang="ja-JP" dirty="0"/>
          </a:p>
          <a:p>
            <a:pPr lvl="1"/>
            <a:r>
              <a:rPr lang="ja-JP" altLang="en-US" dirty="0"/>
              <a:t>サーバはクライアントに対して「レスポンス」を返信</a:t>
            </a:r>
            <a:endParaRPr lang="en-US" altLang="ja-JP" dirty="0"/>
          </a:p>
          <a:p>
            <a:pPr lvl="1"/>
            <a:r>
              <a:rPr lang="ja-JP" altLang="en-US" dirty="0"/>
              <a:t>上記の「リクエスト」「レスポンス」の組を</a:t>
            </a:r>
            <a:r>
              <a:rPr lang="en-US" altLang="ja-JP" dirty="0"/>
              <a:t>1</a:t>
            </a:r>
            <a:r>
              <a:rPr lang="ja-JP" altLang="en-US" dirty="0"/>
              <a:t>単位として成立している</a:t>
            </a:r>
          </a:p>
        </p:txBody>
      </p:sp>
      <p:pic>
        <p:nvPicPr>
          <p:cNvPr id="1026" name="Picture 2" descr="computer_search_kensaku.png (783Ã757)">
            <a:extLst>
              <a:ext uri="{FF2B5EF4-FFF2-40B4-BE49-F238E27FC236}">
                <a16:creationId xmlns:a16="http://schemas.microsoft.com/office/drawing/2014/main" id="{A0EC57BA-4AA7-478A-B317-0E630DB2C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2373" y="1224000"/>
            <a:ext cx="1950562" cy="1885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puter_server1.png (662Ã782)">
            <a:extLst>
              <a:ext uri="{FF2B5EF4-FFF2-40B4-BE49-F238E27FC236}">
                <a16:creationId xmlns:a16="http://schemas.microsoft.com/office/drawing/2014/main" id="{715CD558-5FEB-44B8-9197-C35690445F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274" y="4389737"/>
            <a:ext cx="1646726" cy="194527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yajirushi01_yuruyaka.png (525Ã404)">
            <a:extLst>
              <a:ext uri="{FF2B5EF4-FFF2-40B4-BE49-F238E27FC236}">
                <a16:creationId xmlns:a16="http://schemas.microsoft.com/office/drawing/2014/main" id="{6244F1AE-ED62-4B48-B12A-9BB1F1E00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00000" flipH="1">
            <a:off x="7594327" y="3303380"/>
            <a:ext cx="2200609" cy="1693421"/>
          </a:xfrm>
          <a:prstGeom prst="rect">
            <a:avLst/>
          </a:prstGeom>
          <a:noFill/>
          <a:extLst>
            <a:ext uri="{909E8E84-426E-40DD-AFC4-6F175D3DCCD1}">
              <a14:hiddenFill xmlns:a14="http://schemas.microsoft.com/office/drawing/2010/main">
                <a:solidFill>
                  <a:srgbClr val="FFFFFF"/>
                </a:solidFill>
              </a14:hiddenFill>
            </a:ext>
          </a:extLst>
        </p:spPr>
      </p:pic>
      <p:sp>
        <p:nvSpPr>
          <p:cNvPr id="6" name="吹き出し: 角を丸めた四角形 5">
            <a:extLst>
              <a:ext uri="{FF2B5EF4-FFF2-40B4-BE49-F238E27FC236}">
                <a16:creationId xmlns:a16="http://schemas.microsoft.com/office/drawing/2014/main" id="{9A916E66-9322-4C32-BB10-68427381F29E}"/>
              </a:ext>
            </a:extLst>
          </p:cNvPr>
          <p:cNvSpPr/>
          <p:nvPr/>
        </p:nvSpPr>
        <p:spPr>
          <a:xfrm>
            <a:off x="9448801" y="1416659"/>
            <a:ext cx="2190750" cy="1317959"/>
          </a:xfrm>
          <a:prstGeom prst="wedgeRoundRectCallout">
            <a:avLst>
              <a:gd name="adj1" fmla="val -45181"/>
              <a:gd name="adj2" fmla="val 60332"/>
              <a:gd name="adj3" fmla="val 166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accent1"/>
                </a:solidFill>
                <a:latin typeface="+mj-lt"/>
                <a:ea typeface="+mj-ea"/>
              </a:rPr>
              <a:t>HTTP</a:t>
            </a:r>
          </a:p>
          <a:p>
            <a:pPr algn="ctr"/>
            <a:r>
              <a:rPr lang="ja-JP" altLang="en-US" sz="2400" dirty="0">
                <a:solidFill>
                  <a:schemeClr val="accent1"/>
                </a:solidFill>
                <a:latin typeface="+mj-lt"/>
                <a:ea typeface="+mj-ea"/>
              </a:rPr>
              <a:t>リクエスト</a:t>
            </a:r>
            <a:endParaRPr kumimoji="1" lang="ja-JP" altLang="en-US" sz="2400" dirty="0">
              <a:solidFill>
                <a:schemeClr val="accent1"/>
              </a:solidFill>
              <a:latin typeface="+mj-lt"/>
              <a:ea typeface="+mj-ea"/>
            </a:endParaRPr>
          </a:p>
        </p:txBody>
      </p:sp>
      <p:sp>
        <p:nvSpPr>
          <p:cNvPr id="17" name="吹き出し: 角を丸めた四角形 16">
            <a:extLst>
              <a:ext uri="{FF2B5EF4-FFF2-40B4-BE49-F238E27FC236}">
                <a16:creationId xmlns:a16="http://schemas.microsoft.com/office/drawing/2014/main" id="{05B575F6-9D76-4ACF-AEF5-C7057CD9BBFC}"/>
              </a:ext>
            </a:extLst>
          </p:cNvPr>
          <p:cNvSpPr/>
          <p:nvPr/>
        </p:nvSpPr>
        <p:spPr>
          <a:xfrm>
            <a:off x="6657413" y="4703392"/>
            <a:ext cx="2190750" cy="1317959"/>
          </a:xfrm>
          <a:prstGeom prst="wedgeRoundRectCallout">
            <a:avLst>
              <a:gd name="adj1" fmla="val 39167"/>
              <a:gd name="adj2" fmla="val -63974"/>
              <a:gd name="adj3" fmla="val 16667"/>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accent1"/>
                </a:solidFill>
                <a:latin typeface="+mj-lt"/>
                <a:ea typeface="+mj-ea"/>
              </a:rPr>
              <a:t>HTTP</a:t>
            </a:r>
          </a:p>
          <a:p>
            <a:pPr algn="ctr"/>
            <a:r>
              <a:rPr kumimoji="1" lang="ja-JP" altLang="en-US" sz="2400" dirty="0">
                <a:solidFill>
                  <a:schemeClr val="accent1"/>
                </a:solidFill>
                <a:latin typeface="+mj-lt"/>
                <a:ea typeface="+mj-ea"/>
              </a:rPr>
              <a:t>レスポンス</a:t>
            </a:r>
          </a:p>
        </p:txBody>
      </p:sp>
      <p:sp>
        <p:nvSpPr>
          <p:cNvPr id="13" name="タイトル 1">
            <a:extLst>
              <a:ext uri="{FF2B5EF4-FFF2-40B4-BE49-F238E27FC236}">
                <a16:creationId xmlns:a16="http://schemas.microsoft.com/office/drawing/2014/main" id="{5F96FEB3-CBB9-40FD-AC3D-734BB1E3ACCC}"/>
              </a:ext>
            </a:extLst>
          </p:cNvPr>
          <p:cNvSpPr txBox="1">
            <a:spLocks/>
          </p:cNvSpPr>
          <p:nvPr/>
        </p:nvSpPr>
        <p:spPr>
          <a:xfrm>
            <a:off x="1676400" y="0"/>
            <a:ext cx="10515600" cy="1079500"/>
          </a:xfrm>
          <a:prstGeom prst="rect">
            <a:avLst/>
          </a:prstGeom>
        </p:spPr>
        <p:txBody>
          <a:bodyPr vert="horz" lIns="91440" tIns="45720" rIns="360000" bIns="45720" rtlCol="0" anchor="b">
            <a:normAutofit/>
          </a:bodyPr>
          <a:lstStyle>
            <a:lvl1pPr algn="r" defTabSz="914400" rtl="0" eaLnBrk="1" latinLnBrk="0" hangingPunct="1">
              <a:lnSpc>
                <a:spcPct val="90000"/>
              </a:lnSpc>
              <a:spcBef>
                <a:spcPct val="0"/>
              </a:spcBef>
              <a:buNone/>
              <a:defRPr kumimoji="1" sz="3600" kern="1200">
                <a:solidFill>
                  <a:schemeClr val="accent1"/>
                </a:solidFill>
                <a:latin typeface="+mj-lt"/>
                <a:ea typeface="+mj-ea"/>
                <a:cs typeface="+mj-cs"/>
              </a:defRPr>
            </a:lvl1pPr>
          </a:lstStyle>
          <a:p>
            <a:r>
              <a:rPr lang="ja-JP" altLang="en-US" sz="2800" dirty="0"/>
              <a:t>ウェブ（</a:t>
            </a:r>
            <a:r>
              <a:rPr lang="en-US" altLang="ja-JP" sz="2800" dirty="0"/>
              <a:t>World Wide Web</a:t>
            </a:r>
            <a:r>
              <a:rPr lang="ja-JP" altLang="en-US" sz="2800" dirty="0"/>
              <a:t>）の仕組み（</a:t>
            </a:r>
            <a:r>
              <a:rPr lang="en-US" altLang="ja-JP" sz="2800" dirty="0"/>
              <a:t>3</a:t>
            </a:r>
            <a:r>
              <a:rPr lang="ja-JP" altLang="en-US" sz="2800" dirty="0"/>
              <a:t>）</a:t>
            </a:r>
            <a:br>
              <a:rPr lang="en-US" altLang="ja-JP" sz="2800" dirty="0"/>
            </a:br>
            <a:r>
              <a:rPr lang="en-US" altLang="ja-JP" dirty="0"/>
              <a:t>HTTP</a:t>
            </a:r>
            <a:r>
              <a:rPr lang="ja-JP" altLang="en-US" dirty="0"/>
              <a:t>（</a:t>
            </a:r>
            <a:r>
              <a:rPr lang="en-US" altLang="ja-JP" dirty="0" err="1">
                <a:solidFill>
                  <a:schemeClr val="accent6"/>
                </a:solidFill>
              </a:rPr>
              <a:t>H</a:t>
            </a:r>
            <a:r>
              <a:rPr lang="en-US" altLang="ja-JP" dirty="0" err="1"/>
              <a:t>yper</a:t>
            </a:r>
            <a:r>
              <a:rPr lang="en-US" altLang="ja-JP" dirty="0" err="1">
                <a:solidFill>
                  <a:schemeClr val="accent6"/>
                </a:solidFill>
              </a:rPr>
              <a:t>T</a:t>
            </a:r>
            <a:r>
              <a:rPr lang="en-US" altLang="ja-JP" dirty="0" err="1"/>
              <a:t>ext</a:t>
            </a:r>
            <a:r>
              <a:rPr lang="en-US" altLang="ja-JP" dirty="0"/>
              <a:t> </a:t>
            </a:r>
            <a:r>
              <a:rPr lang="en-US" altLang="ja-JP" dirty="0">
                <a:solidFill>
                  <a:schemeClr val="accent6"/>
                </a:solidFill>
              </a:rPr>
              <a:t>T</a:t>
            </a:r>
            <a:r>
              <a:rPr lang="en-US" altLang="ja-JP" dirty="0"/>
              <a:t>ransfer </a:t>
            </a:r>
            <a:r>
              <a:rPr lang="en-US" altLang="ja-JP" dirty="0">
                <a:solidFill>
                  <a:schemeClr val="accent6"/>
                </a:solidFill>
              </a:rPr>
              <a:t>P</a:t>
            </a:r>
            <a:r>
              <a:rPr lang="en-US" altLang="ja-JP" dirty="0"/>
              <a:t>rotocol</a:t>
            </a:r>
            <a:r>
              <a:rPr lang="ja-JP" altLang="en-US" dirty="0"/>
              <a:t>）</a:t>
            </a:r>
          </a:p>
        </p:txBody>
      </p:sp>
      <p:pic>
        <p:nvPicPr>
          <p:cNvPr id="18" name="Picture 4" descr="https://2.bp.blogspot.com/-milhj_A_2_A/VCkbviAAi2I/AAAAAAAAnMA/NnkKhnS9yak/s800/yajirushi03_tobidashi.png">
            <a:extLst>
              <a:ext uri="{FF2B5EF4-FFF2-40B4-BE49-F238E27FC236}">
                <a16:creationId xmlns:a16="http://schemas.microsoft.com/office/drawing/2014/main" id="{7619DD3C-83FD-442A-92C2-91ED404862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4813077">
            <a:off x="8377279" y="2698528"/>
            <a:ext cx="1906878" cy="1572720"/>
          </a:xfrm>
          <a:prstGeom prst="rect">
            <a:avLst/>
          </a:prstGeom>
          <a:noFill/>
          <a:extLst>
            <a:ext uri="{909E8E84-426E-40DD-AFC4-6F175D3DCCD1}">
              <a14:hiddenFill xmlns:a14="http://schemas.microsoft.com/office/drawing/2010/main">
                <a:solidFill>
                  <a:srgbClr val="FFFFFF"/>
                </a:solidFill>
              </a14:hiddenFill>
            </a:ext>
          </a:extLst>
        </p:spPr>
      </p:pic>
      <p:pic>
        <p:nvPicPr>
          <p:cNvPr id="23" name="____label____101">
            <a:extLst>
              <a:ext uri="{FF2B5EF4-FFF2-40B4-BE49-F238E27FC236}">
                <a16:creationId xmlns:a16="http://schemas.microsoft.com/office/drawing/2014/main" id="{8DCE4667-67AF-41A3-8B9F-EF55456AF2CE}"/>
              </a:ext>
            </a:extLst>
          </p:cNvPr>
          <p:cNvPicPr>
            <a:picLocks/>
          </p:cNvPicPr>
          <p:nvPr/>
        </p:nvPicPr>
        <p:blipFill>
          <a:blip r:embed="rId6"/>
          <a:stretch>
            <a:fillRect/>
          </a:stretch>
        </p:blipFill>
        <p:spPr>
          <a:xfrm>
            <a:off x="11988800" y="190500"/>
            <a:ext cx="12700" cy="12700"/>
          </a:xfrm>
          <a:prstGeom prst="rect">
            <a:avLst/>
          </a:prstGeom>
        </p:spPr>
      </p:pic>
    </p:spTree>
    <p:extLst>
      <p:ext uri="{BB962C8B-B14F-4D97-AF65-F5344CB8AC3E}">
        <p14:creationId xmlns:p14="http://schemas.microsoft.com/office/powerpoint/2010/main" val="3893077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1B59F-A7DA-4254-B4E2-0BCCA4EF6CFD}"/>
              </a:ext>
            </a:extLst>
          </p:cNvPr>
          <p:cNvSpPr>
            <a:spLocks noGrp="1"/>
          </p:cNvSpPr>
          <p:nvPr>
            <p:ph type="title"/>
          </p:nvPr>
        </p:nvSpPr>
        <p:spPr/>
        <p:txBody>
          <a:bodyPr>
            <a:normAutofit/>
          </a:bodyPr>
          <a:lstStyle/>
          <a:p>
            <a:r>
              <a:rPr lang="ja-JP" altLang="en-US" sz="2800" dirty="0"/>
              <a:t>ウェブ（</a:t>
            </a:r>
            <a:r>
              <a:rPr lang="en-US" altLang="ja-JP" sz="2800" dirty="0"/>
              <a:t>World Wide Web</a:t>
            </a:r>
            <a:r>
              <a:rPr lang="ja-JP" altLang="en-US" sz="2800" dirty="0"/>
              <a:t>）の仕組み（</a:t>
            </a:r>
            <a:r>
              <a:rPr lang="en-US" altLang="ja-JP" sz="2800" dirty="0"/>
              <a:t>4</a:t>
            </a:r>
            <a:r>
              <a:rPr lang="ja-JP" altLang="en-US" sz="2800" dirty="0"/>
              <a:t>）</a:t>
            </a:r>
            <a:br>
              <a:rPr lang="en-US" altLang="ja-JP" sz="2800" dirty="0"/>
            </a:br>
            <a:r>
              <a:rPr lang="en-US" altLang="ja-JP" dirty="0"/>
              <a:t>HTTP</a:t>
            </a:r>
            <a:r>
              <a:rPr lang="ja-JP" altLang="en-US" dirty="0"/>
              <a:t>リクエスト・レスポンスの中身</a:t>
            </a:r>
          </a:p>
        </p:txBody>
      </p:sp>
      <p:sp>
        <p:nvSpPr>
          <p:cNvPr id="5" name="コンテンツ プレースホルダー 4">
            <a:extLst>
              <a:ext uri="{FF2B5EF4-FFF2-40B4-BE49-F238E27FC236}">
                <a16:creationId xmlns:a16="http://schemas.microsoft.com/office/drawing/2014/main" id="{F04537E9-E31E-4813-A6E3-3DCDBF1128E9}"/>
              </a:ext>
            </a:extLst>
          </p:cNvPr>
          <p:cNvSpPr>
            <a:spLocks noGrp="1"/>
          </p:cNvSpPr>
          <p:nvPr>
            <p:ph sz="quarter" idx="13"/>
          </p:nvPr>
        </p:nvSpPr>
        <p:spPr/>
        <p:txBody>
          <a:bodyPr/>
          <a:lstStyle/>
          <a:p>
            <a:r>
              <a:rPr lang="ja-JP" altLang="en-US" dirty="0"/>
              <a:t>開発者ツール→ネットワークタブ→個別の</a:t>
            </a:r>
            <a:r>
              <a:rPr lang="en-US" altLang="ja-JP" dirty="0"/>
              <a:t>HTTP</a:t>
            </a:r>
            <a:r>
              <a:rPr lang="ja-JP" altLang="en-US" dirty="0"/>
              <a:t>通信を選択</a:t>
            </a:r>
            <a:endParaRPr kumimoji="1" lang="ja-JP" altLang="en-US" dirty="0"/>
          </a:p>
        </p:txBody>
      </p:sp>
      <p:sp>
        <p:nvSpPr>
          <p:cNvPr id="6" name="スライド番号プレースホルダー 5">
            <a:extLst>
              <a:ext uri="{FF2B5EF4-FFF2-40B4-BE49-F238E27FC236}">
                <a16:creationId xmlns:a16="http://schemas.microsoft.com/office/drawing/2014/main" id="{D2B1B1CB-19A8-450D-909D-C8FD6F0378C9}"/>
              </a:ext>
            </a:extLst>
          </p:cNvPr>
          <p:cNvSpPr>
            <a:spLocks noGrp="1"/>
          </p:cNvSpPr>
          <p:nvPr>
            <p:ph type="sldNum" sz="quarter" idx="12"/>
          </p:nvPr>
        </p:nvSpPr>
        <p:spPr/>
        <p:txBody>
          <a:bodyPr/>
          <a:lstStyle/>
          <a:p>
            <a:fld id="{3DF5FC44-9AB5-4F09-BB07-C5E1012D5340}" type="slidenum">
              <a:rPr lang="ja-JP" altLang="en-US" smtClean="0"/>
              <a:pPr/>
              <a:t>6</a:t>
            </a:fld>
            <a:endParaRPr lang="ja-JP" altLang="en-US"/>
          </a:p>
        </p:txBody>
      </p:sp>
      <p:pic>
        <p:nvPicPr>
          <p:cNvPr id="3" name="図 2">
            <a:extLst>
              <a:ext uri="{FF2B5EF4-FFF2-40B4-BE49-F238E27FC236}">
                <a16:creationId xmlns:a16="http://schemas.microsoft.com/office/drawing/2014/main" id="{FDAEE398-E191-461A-AD23-E32E0718AE70}"/>
              </a:ext>
            </a:extLst>
          </p:cNvPr>
          <p:cNvPicPr>
            <a:picLocks noChangeAspect="1"/>
          </p:cNvPicPr>
          <p:nvPr/>
        </p:nvPicPr>
        <p:blipFill>
          <a:blip r:embed="rId2"/>
          <a:stretch>
            <a:fillRect/>
          </a:stretch>
        </p:blipFill>
        <p:spPr>
          <a:xfrm>
            <a:off x="235756" y="1768764"/>
            <a:ext cx="1916409" cy="1717964"/>
          </a:xfrm>
          <a:prstGeom prst="rect">
            <a:avLst/>
          </a:prstGeom>
          <a:effectLst>
            <a:outerShdw blurRad="101600" dist="50800" dir="2700000" algn="tl" rotWithShape="0">
              <a:prstClr val="black">
                <a:alpha val="40000"/>
              </a:prstClr>
            </a:outerShdw>
          </a:effectLst>
        </p:spPr>
      </p:pic>
      <p:pic>
        <p:nvPicPr>
          <p:cNvPr id="4" name="図 3">
            <a:extLst>
              <a:ext uri="{FF2B5EF4-FFF2-40B4-BE49-F238E27FC236}">
                <a16:creationId xmlns:a16="http://schemas.microsoft.com/office/drawing/2014/main" id="{56F92B95-3BAC-49FF-A3AF-BF912D1115B2}"/>
              </a:ext>
            </a:extLst>
          </p:cNvPr>
          <p:cNvPicPr>
            <a:picLocks noChangeAspect="1"/>
          </p:cNvPicPr>
          <p:nvPr/>
        </p:nvPicPr>
        <p:blipFill>
          <a:blip r:embed="rId3"/>
          <a:stretch>
            <a:fillRect/>
          </a:stretch>
        </p:blipFill>
        <p:spPr>
          <a:xfrm>
            <a:off x="881956" y="2297904"/>
            <a:ext cx="3240000" cy="2583925"/>
          </a:xfrm>
          <a:prstGeom prst="rect">
            <a:avLst/>
          </a:prstGeom>
          <a:effectLst>
            <a:outerShdw blurRad="101600" dist="50800" dir="2700000" algn="tl" rotWithShape="0">
              <a:prstClr val="black">
                <a:alpha val="40000"/>
              </a:prstClr>
            </a:outerShdw>
          </a:effectLst>
        </p:spPr>
      </p:pic>
      <p:pic>
        <p:nvPicPr>
          <p:cNvPr id="9" name="図 8">
            <a:extLst>
              <a:ext uri="{FF2B5EF4-FFF2-40B4-BE49-F238E27FC236}">
                <a16:creationId xmlns:a16="http://schemas.microsoft.com/office/drawing/2014/main" id="{6D907B12-381A-4519-8A70-DA348D410410}"/>
              </a:ext>
            </a:extLst>
          </p:cNvPr>
          <p:cNvPicPr>
            <a:picLocks noChangeAspect="1"/>
          </p:cNvPicPr>
          <p:nvPr/>
        </p:nvPicPr>
        <p:blipFill>
          <a:blip r:embed="rId4"/>
          <a:stretch>
            <a:fillRect/>
          </a:stretch>
        </p:blipFill>
        <p:spPr>
          <a:xfrm>
            <a:off x="4768155" y="2297904"/>
            <a:ext cx="3240000" cy="2583925"/>
          </a:xfrm>
          <a:prstGeom prst="rect">
            <a:avLst/>
          </a:prstGeom>
          <a:effectLst>
            <a:outerShdw blurRad="101600" dist="50800" dir="2700000" algn="tl" rotWithShape="0">
              <a:prstClr val="black">
                <a:alpha val="40000"/>
              </a:prstClr>
            </a:outerShdw>
          </a:effectLst>
        </p:spPr>
      </p:pic>
      <p:pic>
        <p:nvPicPr>
          <p:cNvPr id="10" name="図 9">
            <a:extLst>
              <a:ext uri="{FF2B5EF4-FFF2-40B4-BE49-F238E27FC236}">
                <a16:creationId xmlns:a16="http://schemas.microsoft.com/office/drawing/2014/main" id="{3F5ECBC6-A2D7-49D2-BE0D-650EF5082ACE}"/>
              </a:ext>
            </a:extLst>
          </p:cNvPr>
          <p:cNvPicPr>
            <a:picLocks noChangeAspect="1"/>
          </p:cNvPicPr>
          <p:nvPr/>
        </p:nvPicPr>
        <p:blipFill>
          <a:blip r:embed="rId5"/>
          <a:stretch>
            <a:fillRect/>
          </a:stretch>
        </p:blipFill>
        <p:spPr>
          <a:xfrm>
            <a:off x="8654355" y="2297904"/>
            <a:ext cx="3240000" cy="2583925"/>
          </a:xfrm>
          <a:prstGeom prst="rect">
            <a:avLst/>
          </a:prstGeom>
          <a:effectLst>
            <a:outerShdw blurRad="101600" dist="50800" dir="2700000" algn="tl" rotWithShape="0">
              <a:prstClr val="black">
                <a:alpha val="40000"/>
              </a:prstClr>
            </a:outerShdw>
          </a:effectLst>
        </p:spPr>
      </p:pic>
      <p:sp>
        <p:nvSpPr>
          <p:cNvPr id="11" name="四角形: 角を丸くする 10">
            <a:extLst>
              <a:ext uri="{FF2B5EF4-FFF2-40B4-BE49-F238E27FC236}">
                <a16:creationId xmlns:a16="http://schemas.microsoft.com/office/drawing/2014/main" id="{A1136D94-1AA8-48FC-89DE-044C89CC4AA3}"/>
              </a:ext>
            </a:extLst>
          </p:cNvPr>
          <p:cNvSpPr/>
          <p:nvPr/>
        </p:nvSpPr>
        <p:spPr>
          <a:xfrm>
            <a:off x="829732" y="3035300"/>
            <a:ext cx="3335867" cy="168716"/>
          </a:xfrm>
          <a:prstGeom prst="roundRect">
            <a:avLst/>
          </a:prstGeom>
          <a:no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四角形: 角を丸くする 11">
            <a:extLst>
              <a:ext uri="{FF2B5EF4-FFF2-40B4-BE49-F238E27FC236}">
                <a16:creationId xmlns:a16="http://schemas.microsoft.com/office/drawing/2014/main" id="{5E386F4A-B3D1-4A1E-AD85-456443FD6D2C}"/>
              </a:ext>
            </a:extLst>
          </p:cNvPr>
          <p:cNvSpPr/>
          <p:nvPr/>
        </p:nvSpPr>
        <p:spPr>
          <a:xfrm>
            <a:off x="5977466" y="2968850"/>
            <a:ext cx="275167" cy="129950"/>
          </a:xfrm>
          <a:prstGeom prst="roundRect">
            <a:avLst/>
          </a:prstGeom>
          <a:no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2" name="直線矢印コネクタ 21">
            <a:extLst>
              <a:ext uri="{FF2B5EF4-FFF2-40B4-BE49-F238E27FC236}">
                <a16:creationId xmlns:a16="http://schemas.microsoft.com/office/drawing/2014/main" id="{6A965E3E-F132-4A62-936F-BFEE7FF0E838}"/>
              </a:ext>
            </a:extLst>
          </p:cNvPr>
          <p:cNvCxnSpPr>
            <a:cxnSpLocks/>
            <a:stCxn id="11" idx="3"/>
          </p:cNvCxnSpPr>
          <p:nvPr/>
        </p:nvCxnSpPr>
        <p:spPr>
          <a:xfrm>
            <a:off x="4165599" y="3119658"/>
            <a:ext cx="602556" cy="0"/>
          </a:xfrm>
          <a:prstGeom prst="straightConnector1">
            <a:avLst/>
          </a:prstGeom>
          <a:noFill/>
          <a:ln w="28575">
            <a:solidFill>
              <a:srgbClr val="B74271">
                <a:alpha val="69804"/>
              </a:srgbClr>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4" name="直線矢印コネクタ 23">
            <a:extLst>
              <a:ext uri="{FF2B5EF4-FFF2-40B4-BE49-F238E27FC236}">
                <a16:creationId xmlns:a16="http://schemas.microsoft.com/office/drawing/2014/main" id="{6496A385-5D58-43FC-9296-C83DE3A773EF}"/>
              </a:ext>
            </a:extLst>
          </p:cNvPr>
          <p:cNvCxnSpPr>
            <a:cxnSpLocks/>
            <a:stCxn id="12" idx="3"/>
          </p:cNvCxnSpPr>
          <p:nvPr/>
        </p:nvCxnSpPr>
        <p:spPr>
          <a:xfrm>
            <a:off x="6252633" y="3033825"/>
            <a:ext cx="2401722" cy="0"/>
          </a:xfrm>
          <a:prstGeom prst="straightConnector1">
            <a:avLst/>
          </a:prstGeom>
          <a:noFill/>
          <a:ln w="28575">
            <a:solidFill>
              <a:srgbClr val="B74271">
                <a:alpha val="69804"/>
              </a:srgbClr>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31" name="図 30" descr="スクリーンショット が含まれている画像&#10;&#10;自動的に生成された説明">
            <a:extLst>
              <a:ext uri="{FF2B5EF4-FFF2-40B4-BE49-F238E27FC236}">
                <a16:creationId xmlns:a16="http://schemas.microsoft.com/office/drawing/2014/main" id="{86DFCB7E-4B94-4A71-88FE-8826787B0A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1956" y="4969664"/>
            <a:ext cx="4320000" cy="1723465"/>
          </a:xfrm>
          <a:prstGeom prst="rect">
            <a:avLst/>
          </a:prstGeom>
          <a:effectLst>
            <a:outerShdw blurRad="101600" dist="50800" dir="2700000" algn="tl" rotWithShape="0">
              <a:prstClr val="black">
                <a:alpha val="40000"/>
              </a:prstClr>
            </a:outerShdw>
          </a:effectLst>
        </p:spPr>
      </p:pic>
      <p:pic>
        <p:nvPicPr>
          <p:cNvPr id="33" name="図 32" descr="スクリーンショット が含まれている画像&#10;&#10;自動的に生成された説明">
            <a:extLst>
              <a:ext uri="{FF2B5EF4-FFF2-40B4-BE49-F238E27FC236}">
                <a16:creationId xmlns:a16="http://schemas.microsoft.com/office/drawing/2014/main" id="{046BC4E7-625D-4C96-A877-37EBF05CA7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0200" y="4975993"/>
            <a:ext cx="4320000" cy="1723464"/>
          </a:xfrm>
          <a:prstGeom prst="rect">
            <a:avLst/>
          </a:prstGeom>
          <a:effectLst>
            <a:outerShdw blurRad="101600" dist="50800" dir="2700000" algn="tl" rotWithShape="0">
              <a:prstClr val="black">
                <a:alpha val="40000"/>
              </a:prstClr>
            </a:outerShdw>
          </a:effectLst>
        </p:spPr>
      </p:pic>
      <p:sp>
        <p:nvSpPr>
          <p:cNvPr id="34" name="正方形/長方形 33">
            <a:extLst>
              <a:ext uri="{FF2B5EF4-FFF2-40B4-BE49-F238E27FC236}">
                <a16:creationId xmlns:a16="http://schemas.microsoft.com/office/drawing/2014/main" id="{5E33E806-57EE-4D93-B9F9-3A4E0784B172}"/>
              </a:ext>
            </a:extLst>
          </p:cNvPr>
          <p:cNvSpPr/>
          <p:nvPr/>
        </p:nvSpPr>
        <p:spPr>
          <a:xfrm>
            <a:off x="4768155" y="4969664"/>
            <a:ext cx="1107996" cy="369332"/>
          </a:xfrm>
          <a:prstGeom prst="rect">
            <a:avLst/>
          </a:prstGeom>
          <a:noFill/>
        </p:spPr>
        <p:txBody>
          <a:bodyPr wrap="none">
            <a:spAutoFit/>
          </a:bodyPr>
          <a:lstStyle/>
          <a:p>
            <a:r>
              <a:rPr lang="ja-JP" altLang="en-US" dirty="0">
                <a:solidFill>
                  <a:schemeClr val="accent5"/>
                </a:solidFill>
              </a:rPr>
              <a:t>送信内容</a:t>
            </a:r>
          </a:p>
        </p:txBody>
      </p:sp>
      <p:sp>
        <p:nvSpPr>
          <p:cNvPr id="35" name="正方形/長方形 34">
            <a:extLst>
              <a:ext uri="{FF2B5EF4-FFF2-40B4-BE49-F238E27FC236}">
                <a16:creationId xmlns:a16="http://schemas.microsoft.com/office/drawing/2014/main" id="{CB5F20BC-DCE5-4BBA-82C3-BEE297CAB88A}"/>
              </a:ext>
            </a:extLst>
          </p:cNvPr>
          <p:cNvSpPr/>
          <p:nvPr/>
        </p:nvSpPr>
        <p:spPr>
          <a:xfrm>
            <a:off x="10324695" y="4969664"/>
            <a:ext cx="1569660" cy="646331"/>
          </a:xfrm>
          <a:prstGeom prst="rect">
            <a:avLst/>
          </a:prstGeom>
          <a:noFill/>
        </p:spPr>
        <p:txBody>
          <a:bodyPr wrap="none">
            <a:spAutoFit/>
          </a:bodyPr>
          <a:lstStyle/>
          <a:p>
            <a:r>
              <a:rPr lang="ja-JP" altLang="en-US" dirty="0">
                <a:solidFill>
                  <a:schemeClr val="accent5"/>
                </a:solidFill>
              </a:rPr>
              <a:t>サーバからの</a:t>
            </a:r>
            <a:endParaRPr lang="en-US" altLang="ja-JP" dirty="0">
              <a:solidFill>
                <a:schemeClr val="accent5"/>
              </a:solidFill>
            </a:endParaRPr>
          </a:p>
          <a:p>
            <a:pPr algn="r"/>
            <a:r>
              <a:rPr lang="ja-JP" altLang="en-US" dirty="0">
                <a:solidFill>
                  <a:schemeClr val="accent5"/>
                </a:solidFill>
              </a:rPr>
              <a:t>応答内容</a:t>
            </a:r>
          </a:p>
        </p:txBody>
      </p:sp>
      <p:cxnSp>
        <p:nvCxnSpPr>
          <p:cNvPr id="37" name="直線コネクタ 36">
            <a:extLst>
              <a:ext uri="{FF2B5EF4-FFF2-40B4-BE49-F238E27FC236}">
                <a16:creationId xmlns:a16="http://schemas.microsoft.com/office/drawing/2014/main" id="{25022CF8-497F-49AF-BA49-296EFFB30048}"/>
              </a:ext>
            </a:extLst>
          </p:cNvPr>
          <p:cNvCxnSpPr>
            <a:cxnSpLocks/>
          </p:cNvCxnSpPr>
          <p:nvPr/>
        </p:nvCxnSpPr>
        <p:spPr>
          <a:xfrm>
            <a:off x="5488399" y="3992033"/>
            <a:ext cx="2616283" cy="0"/>
          </a:xfrm>
          <a:prstGeom prst="line">
            <a:avLst/>
          </a:prstGeom>
          <a:noFill/>
          <a:ln w="28575">
            <a:solidFill>
              <a:srgbClr val="B74271">
                <a:alpha val="69804"/>
              </a:srgbClr>
            </a:solidFill>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矢印コネクタ 37">
            <a:extLst>
              <a:ext uri="{FF2B5EF4-FFF2-40B4-BE49-F238E27FC236}">
                <a16:creationId xmlns:a16="http://schemas.microsoft.com/office/drawing/2014/main" id="{ECB89080-83CC-4F47-834E-318530E5FAC2}"/>
              </a:ext>
            </a:extLst>
          </p:cNvPr>
          <p:cNvCxnSpPr>
            <a:cxnSpLocks/>
            <a:endCxn id="34" idx="0"/>
          </p:cNvCxnSpPr>
          <p:nvPr/>
        </p:nvCxnSpPr>
        <p:spPr>
          <a:xfrm flipH="1">
            <a:off x="5322153" y="3992033"/>
            <a:ext cx="1264914" cy="977631"/>
          </a:xfrm>
          <a:prstGeom prst="straightConnector1">
            <a:avLst/>
          </a:prstGeom>
          <a:noFill/>
          <a:ln w="28575">
            <a:solidFill>
              <a:srgbClr val="B74271">
                <a:alpha val="69804"/>
              </a:srgbClr>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43" name="矢印: 下 42">
            <a:extLst>
              <a:ext uri="{FF2B5EF4-FFF2-40B4-BE49-F238E27FC236}">
                <a16:creationId xmlns:a16="http://schemas.microsoft.com/office/drawing/2014/main" id="{2FEFB485-C7C2-483E-8086-C73EA2754329}"/>
              </a:ext>
            </a:extLst>
          </p:cNvPr>
          <p:cNvSpPr/>
          <p:nvPr/>
        </p:nvSpPr>
        <p:spPr>
          <a:xfrm>
            <a:off x="7863382" y="3679097"/>
            <a:ext cx="241300" cy="307628"/>
          </a:xfrm>
          <a:prstGeom prst="downArrow">
            <a:avLst/>
          </a:prstGeom>
          <a:solidFill>
            <a:srgbClr val="B7427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四角形: 角を丸くする 44">
            <a:extLst>
              <a:ext uri="{FF2B5EF4-FFF2-40B4-BE49-F238E27FC236}">
                <a16:creationId xmlns:a16="http://schemas.microsoft.com/office/drawing/2014/main" id="{00DC0317-EF65-48A1-AF60-C4F1432753FF}"/>
              </a:ext>
            </a:extLst>
          </p:cNvPr>
          <p:cNvSpPr/>
          <p:nvPr/>
        </p:nvSpPr>
        <p:spPr>
          <a:xfrm>
            <a:off x="9284469" y="3040969"/>
            <a:ext cx="2609885" cy="891798"/>
          </a:xfrm>
          <a:prstGeom prst="roundRect">
            <a:avLst>
              <a:gd name="adj" fmla="val 8731"/>
            </a:avLst>
          </a:prstGeom>
          <a:no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6" name="直線矢印コネクタ 45">
            <a:extLst>
              <a:ext uri="{FF2B5EF4-FFF2-40B4-BE49-F238E27FC236}">
                <a16:creationId xmlns:a16="http://schemas.microsoft.com/office/drawing/2014/main" id="{9614EF48-74BD-4AB2-AA0C-C1731BB5CA84}"/>
              </a:ext>
            </a:extLst>
          </p:cNvPr>
          <p:cNvCxnSpPr>
            <a:cxnSpLocks/>
            <a:endCxn id="35" idx="0"/>
          </p:cNvCxnSpPr>
          <p:nvPr/>
        </p:nvCxnSpPr>
        <p:spPr>
          <a:xfrm>
            <a:off x="10646833" y="3927059"/>
            <a:ext cx="462692" cy="1042605"/>
          </a:xfrm>
          <a:prstGeom prst="straightConnector1">
            <a:avLst/>
          </a:prstGeom>
          <a:noFill/>
          <a:ln w="28575">
            <a:solidFill>
              <a:srgbClr val="B74271">
                <a:alpha val="69804"/>
              </a:srgbClr>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27" name="____label____102">
            <a:extLst>
              <a:ext uri="{FF2B5EF4-FFF2-40B4-BE49-F238E27FC236}">
                <a16:creationId xmlns:a16="http://schemas.microsoft.com/office/drawing/2014/main" id="{93790E28-539B-4C36-A921-45D45E5734E2}"/>
              </a:ext>
            </a:extLst>
          </p:cNvPr>
          <p:cNvPicPr>
            <a:picLocks/>
          </p:cNvPicPr>
          <p:nvPr/>
        </p:nvPicPr>
        <p:blipFill>
          <a:blip r:embed="rId8"/>
          <a:stretch>
            <a:fillRect/>
          </a:stretch>
        </p:blipFill>
        <p:spPr>
          <a:xfrm>
            <a:off x="11988800" y="190500"/>
            <a:ext cx="12700" cy="12700"/>
          </a:xfrm>
          <a:prstGeom prst="rect">
            <a:avLst/>
          </a:prstGeom>
        </p:spPr>
      </p:pic>
    </p:spTree>
    <p:extLst>
      <p:ext uri="{BB962C8B-B14F-4D97-AF65-F5344CB8AC3E}">
        <p14:creationId xmlns:p14="http://schemas.microsoft.com/office/powerpoint/2010/main" val="153308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1B59F-A7DA-4254-B4E2-0BCCA4EF6CFD}"/>
              </a:ext>
            </a:extLst>
          </p:cNvPr>
          <p:cNvSpPr>
            <a:spLocks noGrp="1"/>
          </p:cNvSpPr>
          <p:nvPr>
            <p:ph type="title"/>
          </p:nvPr>
        </p:nvSpPr>
        <p:spPr/>
        <p:txBody>
          <a:bodyPr/>
          <a:lstStyle/>
          <a:p>
            <a:r>
              <a:rPr lang="ja-JP" altLang="en-US" sz="2800" dirty="0"/>
              <a:t>ウェブ（</a:t>
            </a:r>
            <a:r>
              <a:rPr lang="en-US" altLang="ja-JP" sz="2800" dirty="0"/>
              <a:t>World Wide Web</a:t>
            </a:r>
            <a:r>
              <a:rPr lang="ja-JP" altLang="en-US" sz="2800" dirty="0"/>
              <a:t>）の仕組み（</a:t>
            </a:r>
            <a:r>
              <a:rPr lang="en-US" altLang="ja-JP" sz="2800" dirty="0"/>
              <a:t>5</a:t>
            </a:r>
            <a:r>
              <a:rPr lang="ja-JP" altLang="en-US" sz="2800" dirty="0"/>
              <a:t>）</a:t>
            </a:r>
            <a:br>
              <a:rPr lang="en-US" altLang="ja-JP" sz="2800" dirty="0"/>
            </a:br>
            <a:r>
              <a:rPr lang="en-US" altLang="ja-JP" dirty="0"/>
              <a:t>HTML</a:t>
            </a:r>
            <a:r>
              <a:rPr lang="ja-JP" altLang="en-US" dirty="0"/>
              <a:t>文書</a:t>
            </a:r>
          </a:p>
        </p:txBody>
      </p:sp>
      <p:sp>
        <p:nvSpPr>
          <p:cNvPr id="6" name="スライド番号プレースホルダー 5">
            <a:extLst>
              <a:ext uri="{FF2B5EF4-FFF2-40B4-BE49-F238E27FC236}">
                <a16:creationId xmlns:a16="http://schemas.microsoft.com/office/drawing/2014/main" id="{D2B1B1CB-19A8-450D-909D-C8FD6F0378C9}"/>
              </a:ext>
            </a:extLst>
          </p:cNvPr>
          <p:cNvSpPr>
            <a:spLocks noGrp="1"/>
          </p:cNvSpPr>
          <p:nvPr>
            <p:ph type="sldNum" sz="quarter" idx="12"/>
          </p:nvPr>
        </p:nvSpPr>
        <p:spPr/>
        <p:txBody>
          <a:bodyPr/>
          <a:lstStyle/>
          <a:p>
            <a:fld id="{3DF5FC44-9AB5-4F09-BB07-C5E1012D5340}" type="slidenum">
              <a:rPr lang="ja-JP" altLang="en-US" smtClean="0"/>
              <a:pPr/>
              <a:t>7</a:t>
            </a:fld>
            <a:endParaRPr lang="ja-JP" altLang="en-US"/>
          </a:p>
        </p:txBody>
      </p:sp>
      <p:sp>
        <p:nvSpPr>
          <p:cNvPr id="5" name="コンテンツ プレースホルダー 4">
            <a:extLst>
              <a:ext uri="{FF2B5EF4-FFF2-40B4-BE49-F238E27FC236}">
                <a16:creationId xmlns:a16="http://schemas.microsoft.com/office/drawing/2014/main" id="{F04537E9-E31E-4813-A6E3-3DCDBF1128E9}"/>
              </a:ext>
            </a:extLst>
          </p:cNvPr>
          <p:cNvSpPr>
            <a:spLocks noGrp="1"/>
          </p:cNvSpPr>
          <p:nvPr>
            <p:ph sz="quarter" idx="13"/>
          </p:nvPr>
        </p:nvSpPr>
        <p:spPr>
          <a:xfrm>
            <a:off x="732000" y="1224000"/>
            <a:ext cx="10728000" cy="1079500"/>
          </a:xfrm>
        </p:spPr>
        <p:txBody>
          <a:bodyPr>
            <a:normAutofit lnSpcReduction="10000"/>
          </a:bodyPr>
          <a:lstStyle/>
          <a:p>
            <a:r>
              <a:rPr lang="ja-JP" altLang="en-US" dirty="0"/>
              <a:t>リクエストに対してまず戻ってくるのは</a:t>
            </a:r>
            <a:r>
              <a:rPr lang="en-US" altLang="ja-JP" dirty="0"/>
              <a:t>HTML</a:t>
            </a:r>
            <a:r>
              <a:rPr lang="ja-JP" altLang="en-US" dirty="0"/>
              <a:t>文書とよばれるデータ</a:t>
            </a:r>
            <a:endParaRPr lang="en-US" altLang="ja-JP" dirty="0"/>
          </a:p>
          <a:p>
            <a:r>
              <a:rPr lang="ja-JP" altLang="en-US" dirty="0"/>
              <a:t>ウェブページの内容（文字）を構造化し、記述したもの</a:t>
            </a:r>
            <a:endParaRPr lang="en-US" altLang="ja-JP" dirty="0"/>
          </a:p>
        </p:txBody>
      </p:sp>
      <p:grpSp>
        <p:nvGrpSpPr>
          <p:cNvPr id="9" name="グループ化 8">
            <a:extLst>
              <a:ext uri="{FF2B5EF4-FFF2-40B4-BE49-F238E27FC236}">
                <a16:creationId xmlns:a16="http://schemas.microsoft.com/office/drawing/2014/main" id="{7691AF54-92DE-446A-8E67-BE8CE26888E2}"/>
              </a:ext>
            </a:extLst>
          </p:cNvPr>
          <p:cNvGrpSpPr/>
          <p:nvPr/>
        </p:nvGrpSpPr>
        <p:grpSpPr>
          <a:xfrm>
            <a:off x="515880" y="2303500"/>
            <a:ext cx="6024524" cy="4300390"/>
            <a:chOff x="1046371" y="2303500"/>
            <a:chExt cx="6024524" cy="4300390"/>
          </a:xfrm>
        </p:grpSpPr>
        <p:sp>
          <p:nvSpPr>
            <p:cNvPr id="4" name="正方形/長方形 3">
              <a:extLst>
                <a:ext uri="{FF2B5EF4-FFF2-40B4-BE49-F238E27FC236}">
                  <a16:creationId xmlns:a16="http://schemas.microsoft.com/office/drawing/2014/main" id="{806354EE-507E-491A-823A-BB8BD4B21C82}"/>
                </a:ext>
              </a:extLst>
            </p:cNvPr>
            <p:cNvSpPr/>
            <p:nvPr/>
          </p:nvSpPr>
          <p:spPr>
            <a:xfrm>
              <a:off x="1047023" y="4830267"/>
              <a:ext cx="6023872" cy="2792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5DEC100-456D-4C8B-80B4-6AFDF6F21DA9}"/>
                </a:ext>
              </a:extLst>
            </p:cNvPr>
            <p:cNvSpPr txBox="1"/>
            <p:nvPr/>
          </p:nvSpPr>
          <p:spPr>
            <a:xfrm>
              <a:off x="1046371" y="2303500"/>
              <a:ext cx="6024524" cy="4300390"/>
            </a:xfrm>
            <a:prstGeom prst="rect">
              <a:avLst/>
            </a:prstGeom>
            <a:solidFill>
              <a:srgbClr val="D8E8EB">
                <a:alpha val="80000"/>
              </a:srgbClr>
            </a:solidFill>
          </p:spPr>
          <p:txBody>
            <a:bodyPr wrap="square" lIns="72000" tIns="72000" rIns="72000" bIns="72000" rtlCol="0">
              <a:spAutoFit/>
            </a:bodyPr>
            <a:lstStyle/>
            <a:p>
              <a:r>
                <a:rPr lang="en-US" altLang="ja-JP" kern="0" dirty="0">
                  <a:solidFill>
                    <a:schemeClr val="accent1"/>
                  </a:solidFill>
                  <a:latin typeface="Consolas" panose="020B0609020204030204" pitchFamily="49" charset="0"/>
                  <a:ea typeface="Source Sans Pro" panose="020B0503030403020204" pitchFamily="34" charset="0"/>
                </a:rPr>
                <a:t>&lt;!DOCTYPE html&gt;</a:t>
              </a:r>
            </a:p>
            <a:p>
              <a:r>
                <a:rPr lang="en-US" altLang="ja-JP" kern="0" dirty="0">
                  <a:solidFill>
                    <a:schemeClr val="accent1"/>
                  </a:solidFill>
                  <a:latin typeface="Consolas" panose="020B0609020204030204" pitchFamily="49" charset="0"/>
                  <a:ea typeface="Source Sans Pro" panose="020B0503030403020204" pitchFamily="34" charset="0"/>
                </a:rPr>
                <a:t>&lt;html&gt;</a:t>
              </a:r>
            </a:p>
            <a:p>
              <a:r>
                <a:rPr lang="en-US" altLang="ja-JP" kern="0" dirty="0">
                  <a:solidFill>
                    <a:schemeClr val="accent1"/>
                  </a:solidFill>
                  <a:latin typeface="Consolas" panose="020B0609020204030204" pitchFamily="49" charset="0"/>
                  <a:ea typeface="Source Sans Pro" panose="020B0503030403020204" pitchFamily="34" charset="0"/>
                </a:rPr>
                <a:t>  &lt;head&gt;</a:t>
              </a:r>
            </a:p>
            <a:p>
              <a:r>
                <a:rPr lang="en-US" altLang="ja-JP" kern="0" dirty="0">
                  <a:solidFill>
                    <a:schemeClr val="accent1"/>
                  </a:solidFill>
                  <a:latin typeface="Consolas" panose="020B0609020204030204" pitchFamily="49" charset="0"/>
                  <a:ea typeface="Source Sans Pro" panose="020B0503030403020204" pitchFamily="34" charset="0"/>
                </a:rPr>
                <a:t>    &lt;link </a:t>
              </a:r>
              <a:r>
                <a:rPr lang="en-US" altLang="ja-JP" kern="0" dirty="0" err="1">
                  <a:solidFill>
                    <a:schemeClr val="accent1"/>
                  </a:solidFill>
                  <a:latin typeface="Consolas" panose="020B0609020204030204" pitchFamily="49" charset="0"/>
                  <a:ea typeface="Source Sans Pro" panose="020B0503030403020204" pitchFamily="34" charset="0"/>
                </a:rPr>
                <a:t>rel</a:t>
              </a:r>
              <a:r>
                <a:rPr lang="en-US" altLang="ja-JP" kern="0" dirty="0">
                  <a:solidFill>
                    <a:schemeClr val="accent1"/>
                  </a:solidFill>
                  <a:latin typeface="Consolas" panose="020B0609020204030204" pitchFamily="49" charset="0"/>
                  <a:ea typeface="Source Sans Pro" panose="020B0503030403020204" pitchFamily="34" charset="0"/>
                </a:rPr>
                <a:t>="stylesheet“</a:t>
              </a:r>
            </a:p>
            <a:p>
              <a:r>
                <a:rPr lang="en-US" altLang="ja-JP" kern="0" dirty="0">
                  <a:solidFill>
                    <a:schemeClr val="accent1"/>
                  </a:solidFill>
                  <a:latin typeface="Consolas" panose="020B0609020204030204" pitchFamily="49" charset="0"/>
                  <a:ea typeface="Source Sans Pro" panose="020B0503030403020204" pitchFamily="34" charset="0"/>
                </a:rPr>
                <a:t>      type="text/</a:t>
              </a:r>
              <a:r>
                <a:rPr lang="en-US" altLang="ja-JP" kern="0" dirty="0" err="1">
                  <a:solidFill>
                    <a:schemeClr val="accent1"/>
                  </a:solidFill>
                  <a:latin typeface="Consolas" panose="020B0609020204030204" pitchFamily="49" charset="0"/>
                  <a:ea typeface="Source Sans Pro" panose="020B0503030403020204" pitchFamily="34" charset="0"/>
                </a:rPr>
                <a:t>css</a:t>
              </a:r>
              <a:r>
                <a:rPr lang="en-US" altLang="ja-JP" kern="0" dirty="0">
                  <a:solidFill>
                    <a:schemeClr val="accent1"/>
                  </a:solidFill>
                  <a:latin typeface="Consolas" panose="020B0609020204030204" pitchFamily="49" charset="0"/>
                  <a:ea typeface="Source Sans Pro" panose="020B0503030403020204" pitchFamily="34" charset="0"/>
                </a:rPr>
                <a:t>" </a:t>
              </a:r>
              <a:r>
                <a:rPr lang="en-US" altLang="ja-JP" kern="0" dirty="0" err="1">
                  <a:solidFill>
                    <a:schemeClr val="accent1"/>
                  </a:solidFill>
                  <a:latin typeface="Consolas" panose="020B0609020204030204" pitchFamily="49" charset="0"/>
                  <a:ea typeface="Source Sans Pro" panose="020B0503030403020204" pitchFamily="34" charset="0"/>
                </a:rPr>
                <a:t>href</a:t>
              </a:r>
              <a:r>
                <a:rPr lang="en-US" altLang="ja-JP" kern="0" dirty="0">
                  <a:solidFill>
                    <a:schemeClr val="accent1"/>
                  </a:solidFill>
                  <a:latin typeface="Consolas" panose="020B0609020204030204" pitchFamily="49" charset="0"/>
                  <a:ea typeface="Source Sans Pro" panose="020B0503030403020204" pitchFamily="34" charset="0"/>
                </a:rPr>
                <a:t>="/</a:t>
              </a:r>
              <a:r>
                <a:rPr lang="en-US" altLang="ja-JP" kern="0" dirty="0" err="1">
                  <a:solidFill>
                    <a:schemeClr val="accent1"/>
                  </a:solidFill>
                  <a:latin typeface="Consolas" panose="020B0609020204030204" pitchFamily="49" charset="0"/>
                  <a:ea typeface="Source Sans Pro" panose="020B0503030403020204" pitchFamily="34" charset="0"/>
                </a:rPr>
                <a:t>css</a:t>
              </a:r>
              <a:r>
                <a:rPr lang="en-US" altLang="ja-JP" kern="0" dirty="0">
                  <a:solidFill>
                    <a:schemeClr val="accent1"/>
                  </a:solidFill>
                  <a:latin typeface="Consolas" panose="020B0609020204030204" pitchFamily="49" charset="0"/>
                  <a:ea typeface="Source Sans Pro" panose="020B0503030403020204" pitchFamily="34" charset="0"/>
                </a:rPr>
                <a:t>/style.css"&gt;</a:t>
              </a:r>
            </a:p>
            <a:p>
              <a:r>
                <a:rPr lang="en-US" altLang="ja-JP" kern="0" dirty="0">
                  <a:solidFill>
                    <a:schemeClr val="accent1"/>
                  </a:solidFill>
                  <a:latin typeface="Consolas" panose="020B0609020204030204" pitchFamily="49" charset="0"/>
                  <a:ea typeface="Source Sans Pro" panose="020B0503030403020204" pitchFamily="34" charset="0"/>
                </a:rPr>
                <a:t>    &lt;title&gt;</a:t>
              </a:r>
              <a:r>
                <a:rPr lang="en-US" altLang="ja-JP" kern="0" dirty="0" err="1">
                  <a:solidFill>
                    <a:schemeClr val="accent1"/>
                  </a:solidFill>
                  <a:latin typeface="Consolas" panose="020B0609020204030204" pitchFamily="49" charset="0"/>
                  <a:ea typeface="Source Sans Pro" panose="020B0503030403020204" pitchFamily="34" charset="0"/>
                </a:rPr>
                <a:t>Jakuten</a:t>
              </a:r>
              <a:r>
                <a:rPr lang="en-US" altLang="ja-JP" kern="0" dirty="0">
                  <a:solidFill>
                    <a:schemeClr val="accent1"/>
                  </a:solidFill>
                  <a:latin typeface="Consolas" panose="020B0609020204030204" pitchFamily="49" charset="0"/>
                  <a:ea typeface="Source Sans Pro" panose="020B0503030403020204" pitchFamily="34" charset="0"/>
                </a:rPr>
                <a:t> Store&lt;/title&gt;</a:t>
              </a:r>
            </a:p>
            <a:p>
              <a:r>
                <a:rPr lang="en-US" altLang="ja-JP" kern="0" dirty="0">
                  <a:solidFill>
                    <a:schemeClr val="accent1"/>
                  </a:solidFill>
                  <a:latin typeface="Consolas" panose="020B0609020204030204" pitchFamily="49" charset="0"/>
                  <a:ea typeface="Source Sans Pro" panose="020B0503030403020204" pitchFamily="34" charset="0"/>
                </a:rPr>
                <a:t>    &lt;script </a:t>
              </a:r>
              <a:r>
                <a:rPr lang="en-US" altLang="ja-JP" kern="0" dirty="0" err="1">
                  <a:solidFill>
                    <a:schemeClr val="accent1"/>
                  </a:solidFill>
                  <a:latin typeface="Consolas" panose="020B0609020204030204" pitchFamily="49" charset="0"/>
                  <a:ea typeface="Source Sans Pro" panose="020B0503030403020204" pitchFamily="34" charset="0"/>
                </a:rPr>
                <a:t>src</a:t>
              </a:r>
              <a:r>
                <a:rPr lang="en-US" altLang="ja-JP" kern="0" dirty="0">
                  <a:solidFill>
                    <a:schemeClr val="accent1"/>
                  </a:solidFill>
                  <a:latin typeface="Consolas" panose="020B0609020204030204" pitchFamily="49" charset="0"/>
                  <a:ea typeface="Source Sans Pro" panose="020B0503030403020204" pitchFamily="34" charset="0"/>
                </a:rPr>
                <a:t>="/</a:t>
              </a:r>
              <a:r>
                <a:rPr lang="en-US" altLang="ja-JP" kern="0" dirty="0" err="1">
                  <a:solidFill>
                    <a:schemeClr val="accent1"/>
                  </a:solidFill>
                  <a:latin typeface="Consolas" panose="020B0609020204030204" pitchFamily="49" charset="0"/>
                  <a:ea typeface="Source Sans Pro" panose="020B0503030403020204" pitchFamily="34" charset="0"/>
                </a:rPr>
                <a:t>js</a:t>
              </a:r>
              <a:r>
                <a:rPr lang="en-US" altLang="ja-JP" kern="0" dirty="0">
                  <a:solidFill>
                    <a:schemeClr val="accent1"/>
                  </a:solidFill>
                  <a:latin typeface="Consolas" panose="020B0609020204030204" pitchFamily="49" charset="0"/>
                  <a:ea typeface="Source Sans Pro" panose="020B0503030403020204" pitchFamily="34" charset="0"/>
                </a:rPr>
                <a:t>/script.js"&gt;&lt;/script&gt;</a:t>
              </a:r>
            </a:p>
            <a:p>
              <a:r>
                <a:rPr lang="en-US" altLang="ja-JP" kern="0" dirty="0">
                  <a:solidFill>
                    <a:schemeClr val="accent1"/>
                  </a:solidFill>
                  <a:latin typeface="Consolas" panose="020B0609020204030204" pitchFamily="49" charset="0"/>
                  <a:ea typeface="Source Sans Pro" panose="020B0503030403020204" pitchFamily="34" charset="0"/>
                </a:rPr>
                <a:t>  &lt;/head&gt;</a:t>
              </a:r>
            </a:p>
            <a:p>
              <a:r>
                <a:rPr lang="en-US" altLang="ja-JP" kern="0" dirty="0">
                  <a:solidFill>
                    <a:schemeClr val="accent1"/>
                  </a:solidFill>
                  <a:latin typeface="Consolas" panose="020B0609020204030204" pitchFamily="49" charset="0"/>
                  <a:ea typeface="Source Sans Pro" panose="020B0503030403020204" pitchFamily="34" charset="0"/>
                </a:rPr>
                <a:t>  &lt;body&gt;</a:t>
              </a:r>
            </a:p>
            <a:p>
              <a:r>
                <a:rPr lang="en-US" altLang="ja-JP" kern="0" dirty="0">
                  <a:solidFill>
                    <a:schemeClr val="accent1"/>
                  </a:solidFill>
                  <a:latin typeface="Consolas" panose="020B0609020204030204" pitchFamily="49" charset="0"/>
                  <a:ea typeface="Source Sans Pro" panose="020B0503030403020204" pitchFamily="34" charset="0"/>
                </a:rPr>
                <a:t>    &lt;h1&gt;Welcome to</a:t>
              </a:r>
              <a:r>
                <a:rPr lang="ja-JP" altLang="en-US" kern="0" dirty="0">
                  <a:solidFill>
                    <a:schemeClr val="accent1"/>
                  </a:solidFill>
                  <a:latin typeface="Consolas" panose="020B0609020204030204" pitchFamily="49" charset="0"/>
                </a:rPr>
                <a:t> </a:t>
              </a:r>
              <a:r>
                <a:rPr lang="en-US" altLang="ja-JP" kern="0" dirty="0" err="1">
                  <a:solidFill>
                    <a:schemeClr val="accent1"/>
                  </a:solidFill>
                  <a:latin typeface="Consolas" panose="020B0609020204030204" pitchFamily="49" charset="0"/>
                  <a:ea typeface="Source Sans Pro" panose="020B0503030403020204" pitchFamily="34" charset="0"/>
                </a:rPr>
                <a:t>Jakuten</a:t>
              </a:r>
              <a:r>
                <a:rPr lang="en-US" altLang="ja-JP" kern="0" dirty="0">
                  <a:solidFill>
                    <a:schemeClr val="accent1"/>
                  </a:solidFill>
                  <a:latin typeface="Consolas" panose="020B0609020204030204" pitchFamily="49" charset="0"/>
                  <a:ea typeface="Source Sans Pro" panose="020B0503030403020204" pitchFamily="34" charset="0"/>
                </a:rPr>
                <a:t> Store !&lt;/h1&gt;</a:t>
              </a:r>
            </a:p>
            <a:p>
              <a:r>
                <a:rPr lang="en-US" altLang="ja-JP" kern="0" dirty="0">
                  <a:solidFill>
                    <a:schemeClr val="accent1"/>
                  </a:solidFill>
                  <a:latin typeface="Consolas" panose="020B0609020204030204" pitchFamily="49" charset="0"/>
                  <a:ea typeface="Source Sans Pro" panose="020B0503030403020204" pitchFamily="34" charset="0"/>
                </a:rPr>
                <a:t>    &lt;div class=“item”&gt;</a:t>
              </a:r>
            </a:p>
            <a:p>
              <a:r>
                <a:rPr lang="en-US" altLang="ja-JP" kern="0" dirty="0">
                  <a:solidFill>
                    <a:schemeClr val="accent1"/>
                  </a:solidFill>
                  <a:latin typeface="Consolas" panose="020B0609020204030204" pitchFamily="49" charset="0"/>
                  <a:ea typeface="Source Sans Pro" panose="020B0503030403020204" pitchFamily="34" charset="0"/>
                </a:rPr>
                <a:t>      &lt;a </a:t>
              </a:r>
              <a:r>
                <a:rPr lang="en-US" altLang="ja-JP" kern="0" dirty="0" err="1">
                  <a:solidFill>
                    <a:schemeClr val="accent1"/>
                  </a:solidFill>
                  <a:latin typeface="Consolas" panose="020B0609020204030204" pitchFamily="49" charset="0"/>
                  <a:ea typeface="Source Sans Pro" panose="020B0503030403020204" pitchFamily="34" charset="0"/>
                </a:rPr>
                <a:t>href</a:t>
              </a:r>
              <a:r>
                <a:rPr lang="en-US" altLang="ja-JP" kern="0" dirty="0">
                  <a:solidFill>
                    <a:schemeClr val="accent1"/>
                  </a:solidFill>
                  <a:latin typeface="Consolas" panose="020B0609020204030204" pitchFamily="49" charset="0"/>
                  <a:ea typeface="Source Sans Pro" panose="020B0503030403020204" pitchFamily="34" charset="0"/>
                </a:rPr>
                <a:t>=“/item/4</a:t>
              </a:r>
            </a:p>
            <a:p>
              <a:r>
                <a:rPr lang="en-US" altLang="ja-JP" kern="0" dirty="0">
                  <a:solidFill>
                    <a:schemeClr val="accent1"/>
                  </a:solidFill>
                  <a:latin typeface="Consolas" panose="020B0609020204030204" pitchFamily="49" charset="0"/>
                  <a:ea typeface="Source Sans Pro" panose="020B0503030403020204" pitchFamily="34" charset="0"/>
                </a:rPr>
                <a:t>        &lt;</a:t>
              </a:r>
              <a:r>
                <a:rPr lang="en-US" altLang="ja-JP" kern="0" dirty="0" err="1">
                  <a:solidFill>
                    <a:schemeClr val="accent1"/>
                  </a:solidFill>
                  <a:latin typeface="Consolas" panose="020B0609020204030204" pitchFamily="49" charset="0"/>
                  <a:ea typeface="Source Sans Pro" panose="020B0503030403020204" pitchFamily="34" charset="0"/>
                </a:rPr>
                <a:t>img</a:t>
              </a:r>
              <a:r>
                <a:rPr lang="en-US" altLang="ja-JP" kern="0" dirty="0">
                  <a:solidFill>
                    <a:schemeClr val="accent1"/>
                  </a:solidFill>
                  <a:latin typeface="Consolas" panose="020B0609020204030204" pitchFamily="49" charset="0"/>
                  <a:ea typeface="Source Sans Pro" panose="020B0503030403020204" pitchFamily="34" charset="0"/>
                </a:rPr>
                <a:t> </a:t>
              </a:r>
              <a:r>
                <a:rPr lang="en-US" altLang="ja-JP" kern="0" dirty="0" err="1">
                  <a:solidFill>
                    <a:schemeClr val="accent1"/>
                  </a:solidFill>
                  <a:latin typeface="Consolas" panose="020B0609020204030204" pitchFamily="49" charset="0"/>
                  <a:ea typeface="Source Sans Pro" panose="020B0503030403020204" pitchFamily="34" charset="0"/>
                </a:rPr>
                <a:t>src</a:t>
              </a:r>
              <a:r>
                <a:rPr lang="en-US" altLang="ja-JP" kern="0" dirty="0">
                  <a:solidFill>
                    <a:schemeClr val="accent1"/>
                  </a:solidFill>
                  <a:latin typeface="Consolas" panose="020B0609020204030204" pitchFamily="49" charset="0"/>
                  <a:ea typeface="Source Sans Pro" panose="020B0503030403020204" pitchFamily="34" charset="0"/>
                </a:rPr>
                <a:t>=“/</a:t>
              </a:r>
              <a:r>
                <a:rPr lang="en-US" altLang="ja-JP" kern="0" dirty="0" err="1">
                  <a:solidFill>
                    <a:schemeClr val="accent1"/>
                  </a:solidFill>
                  <a:latin typeface="Consolas" panose="020B0609020204030204" pitchFamily="49" charset="0"/>
                  <a:ea typeface="Source Sans Pro" panose="020B0503030403020204" pitchFamily="34" charset="0"/>
                </a:rPr>
                <a:t>img</a:t>
              </a:r>
              <a:r>
                <a:rPr lang="en-US" altLang="ja-JP" kern="0" dirty="0">
                  <a:solidFill>
                    <a:schemeClr val="accent1"/>
                  </a:solidFill>
                  <a:latin typeface="Consolas" panose="020B0609020204030204" pitchFamily="49" charset="0"/>
                  <a:ea typeface="Source Sans Pro" panose="020B0503030403020204" pitchFamily="34" charset="0"/>
                </a:rPr>
                <a:t>/items/product4.jpg”&gt;</a:t>
              </a:r>
            </a:p>
            <a:p>
              <a:r>
                <a:rPr lang="en-US" altLang="ja-JP" kern="0" dirty="0">
                  <a:solidFill>
                    <a:schemeClr val="accent1"/>
                  </a:solidFill>
                  <a:latin typeface="Consolas" panose="020B0609020204030204" pitchFamily="49" charset="0"/>
                  <a:ea typeface="Source Sans Pro" panose="020B0503030403020204" pitchFamily="34" charset="0"/>
                </a:rPr>
                <a:t>      &lt;/a&gt;</a:t>
              </a:r>
            </a:p>
            <a:p>
              <a:r>
                <a:rPr lang="en-US" altLang="ja-JP" kern="0" dirty="0">
                  <a:solidFill>
                    <a:schemeClr val="accent1"/>
                  </a:solidFill>
                  <a:latin typeface="Consolas" panose="020B0609020204030204" pitchFamily="49" charset="0"/>
                  <a:ea typeface="Source Sans Pro" panose="020B0503030403020204" pitchFamily="34" charset="0"/>
                </a:rPr>
                <a:t>    …</a:t>
              </a:r>
            </a:p>
          </p:txBody>
        </p:sp>
      </p:grpSp>
      <p:sp>
        <p:nvSpPr>
          <p:cNvPr id="12" name="矢印: 右 11">
            <a:extLst>
              <a:ext uri="{FF2B5EF4-FFF2-40B4-BE49-F238E27FC236}">
                <a16:creationId xmlns:a16="http://schemas.microsoft.com/office/drawing/2014/main" id="{A7591827-08AC-466B-8F3D-DE677679F81B}"/>
              </a:ext>
            </a:extLst>
          </p:cNvPr>
          <p:cNvSpPr/>
          <p:nvPr/>
        </p:nvSpPr>
        <p:spPr>
          <a:xfrm>
            <a:off x="6606745" y="3484916"/>
            <a:ext cx="2362751" cy="56288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308CA8D1-13F0-44F8-AD58-72B9E2852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2533" y="2632987"/>
            <a:ext cx="2901427" cy="2266740"/>
          </a:xfrm>
          <a:prstGeom prst="rect">
            <a:avLst/>
          </a:prstGeom>
          <a:effectLst>
            <a:outerShdw blurRad="101600" dist="50800" dir="2700000" algn="tl" rotWithShape="0">
              <a:prstClr val="black">
                <a:alpha val="40000"/>
              </a:prstClr>
            </a:outerShdw>
          </a:effectLst>
        </p:spPr>
      </p:pic>
      <p:sp>
        <p:nvSpPr>
          <p:cNvPr id="14" name="吹き出し: 四角形 13">
            <a:extLst>
              <a:ext uri="{FF2B5EF4-FFF2-40B4-BE49-F238E27FC236}">
                <a16:creationId xmlns:a16="http://schemas.microsoft.com/office/drawing/2014/main" id="{1151D4E1-7BEE-4174-B560-AA7800E21DBC}"/>
              </a:ext>
            </a:extLst>
          </p:cNvPr>
          <p:cNvSpPr/>
          <p:nvPr/>
        </p:nvSpPr>
        <p:spPr>
          <a:xfrm>
            <a:off x="6784503" y="5109473"/>
            <a:ext cx="3522069" cy="922607"/>
          </a:xfrm>
          <a:prstGeom prst="wedgeRectCallout">
            <a:avLst>
              <a:gd name="adj1" fmla="val -22616"/>
              <a:gd name="adj2" fmla="val -10756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108000" rtlCol="0" anchor="ctr">
            <a:spAutoFit/>
          </a:bodyPr>
          <a:lstStyle/>
          <a:p>
            <a:pPr algn="just">
              <a:lnSpc>
                <a:spcPct val="150000"/>
              </a:lnSpc>
            </a:pPr>
            <a:r>
              <a:rPr kumimoji="1" lang="ja-JP" altLang="en-US" dirty="0">
                <a:solidFill>
                  <a:schemeClr val="accent1"/>
                </a:solidFill>
              </a:rPr>
              <a:t>ブラウザが</a:t>
            </a:r>
            <a:r>
              <a:rPr kumimoji="1" lang="en-US" altLang="ja-JP" dirty="0">
                <a:solidFill>
                  <a:schemeClr val="accent1"/>
                </a:solidFill>
              </a:rPr>
              <a:t>HTML</a:t>
            </a:r>
            <a:r>
              <a:rPr kumimoji="1" lang="ja-JP" altLang="en-US" dirty="0">
                <a:solidFill>
                  <a:schemeClr val="accent1"/>
                </a:solidFill>
              </a:rPr>
              <a:t>文書を解釈し、表示する。</a:t>
            </a:r>
          </a:p>
        </p:txBody>
      </p:sp>
      <p:pic>
        <p:nvPicPr>
          <p:cNvPr id="10" name="グラフィックス 9">
            <a:extLst>
              <a:ext uri="{FF2B5EF4-FFF2-40B4-BE49-F238E27FC236}">
                <a16:creationId xmlns:a16="http://schemas.microsoft.com/office/drawing/2014/main" id="{B31E61F7-B65B-4DB2-B751-2506A6D9CE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34200" y="2928157"/>
            <a:ext cx="1524000" cy="1524000"/>
          </a:xfrm>
          <a:prstGeom prst="rect">
            <a:avLst/>
          </a:prstGeom>
        </p:spPr>
      </p:pic>
      <p:pic>
        <p:nvPicPr>
          <p:cNvPr id="26" name="____label____103">
            <a:extLst>
              <a:ext uri="{FF2B5EF4-FFF2-40B4-BE49-F238E27FC236}">
                <a16:creationId xmlns:a16="http://schemas.microsoft.com/office/drawing/2014/main" id="{867B8EBE-5682-4A8E-AF86-10A048CFD19B}"/>
              </a:ext>
            </a:extLst>
          </p:cNvPr>
          <p:cNvPicPr>
            <a:picLocks/>
          </p:cNvPicPr>
          <p:nvPr/>
        </p:nvPicPr>
        <p:blipFill>
          <a:blip r:embed="rId5"/>
          <a:stretch>
            <a:fillRect/>
          </a:stretch>
        </p:blipFill>
        <p:spPr>
          <a:xfrm>
            <a:off x="11988800" y="190500"/>
            <a:ext cx="12700" cy="12700"/>
          </a:xfrm>
          <a:prstGeom prst="rect">
            <a:avLst/>
          </a:prstGeom>
        </p:spPr>
      </p:pic>
    </p:spTree>
    <p:extLst>
      <p:ext uri="{BB962C8B-B14F-4D97-AF65-F5344CB8AC3E}">
        <p14:creationId xmlns:p14="http://schemas.microsoft.com/office/powerpoint/2010/main" val="908727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815DD6A-30FF-4D93-8071-59D0F3D46616}"/>
              </a:ext>
            </a:extLst>
          </p:cNvPr>
          <p:cNvPicPr>
            <a:picLocks noChangeAspect="1"/>
          </p:cNvPicPr>
          <p:nvPr/>
        </p:nvPicPr>
        <p:blipFill rotWithShape="1">
          <a:blip r:embed="rId2"/>
          <a:srcRect t="-3" b="50292"/>
          <a:stretch/>
        </p:blipFill>
        <p:spPr>
          <a:xfrm>
            <a:off x="6934200" y="1257300"/>
            <a:ext cx="4784677" cy="1728000"/>
          </a:xfrm>
          <a:prstGeom prst="rect">
            <a:avLst/>
          </a:prstGeom>
          <a:effectLst>
            <a:outerShdw blurRad="101600" dist="50800" dir="2700000" algn="tl" rotWithShape="0">
              <a:prstClr val="black">
                <a:alpha val="40000"/>
              </a:prstClr>
            </a:outerShdw>
          </a:effectLst>
        </p:spPr>
      </p:pic>
      <p:sp>
        <p:nvSpPr>
          <p:cNvPr id="10" name="正方形/長方形 9">
            <a:extLst>
              <a:ext uri="{FF2B5EF4-FFF2-40B4-BE49-F238E27FC236}">
                <a16:creationId xmlns:a16="http://schemas.microsoft.com/office/drawing/2014/main" id="{62DE27E7-F18A-49F3-8E8A-27729652687F}"/>
              </a:ext>
            </a:extLst>
          </p:cNvPr>
          <p:cNvSpPr/>
          <p:nvPr/>
        </p:nvSpPr>
        <p:spPr>
          <a:xfrm flipV="1">
            <a:off x="6933547" y="4480503"/>
            <a:ext cx="4784678" cy="2217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E8E39D1-9695-4896-987D-94EDCD509B86}"/>
              </a:ext>
            </a:extLst>
          </p:cNvPr>
          <p:cNvSpPr/>
          <p:nvPr/>
        </p:nvSpPr>
        <p:spPr>
          <a:xfrm flipV="1">
            <a:off x="6933547" y="3836801"/>
            <a:ext cx="4784678" cy="45000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001B59F-A7DA-4254-B4E2-0BCCA4EF6CFD}"/>
              </a:ext>
            </a:extLst>
          </p:cNvPr>
          <p:cNvSpPr>
            <a:spLocks noGrp="1"/>
          </p:cNvSpPr>
          <p:nvPr>
            <p:ph type="title"/>
          </p:nvPr>
        </p:nvSpPr>
        <p:spPr/>
        <p:txBody>
          <a:bodyPr>
            <a:normAutofit/>
          </a:bodyPr>
          <a:lstStyle/>
          <a:p>
            <a:r>
              <a:rPr lang="ja-JP" altLang="en-US" sz="2800" dirty="0"/>
              <a:t>ウェブ（</a:t>
            </a:r>
            <a:r>
              <a:rPr lang="en-US" altLang="ja-JP" sz="2800" dirty="0"/>
              <a:t>World Wide Web</a:t>
            </a:r>
            <a:r>
              <a:rPr lang="ja-JP" altLang="en-US" sz="2800" dirty="0"/>
              <a:t>）の仕組み（</a:t>
            </a:r>
            <a:r>
              <a:rPr lang="en-US" altLang="ja-JP" sz="2800" dirty="0"/>
              <a:t>6</a:t>
            </a:r>
            <a:r>
              <a:rPr lang="ja-JP" altLang="en-US" sz="2800" dirty="0"/>
              <a:t>）</a:t>
            </a:r>
            <a:br>
              <a:rPr lang="en-US" altLang="ja-JP" sz="2800" dirty="0"/>
            </a:br>
            <a:r>
              <a:rPr lang="en-US" altLang="ja-JP" dirty="0"/>
              <a:t>1</a:t>
            </a:r>
            <a:r>
              <a:rPr lang="ja-JP" altLang="en-US" dirty="0"/>
              <a:t>画面を表示するために必要な通信</a:t>
            </a:r>
          </a:p>
        </p:txBody>
      </p:sp>
      <p:sp>
        <p:nvSpPr>
          <p:cNvPr id="5" name="コンテンツ プレースホルダー 4">
            <a:extLst>
              <a:ext uri="{FF2B5EF4-FFF2-40B4-BE49-F238E27FC236}">
                <a16:creationId xmlns:a16="http://schemas.microsoft.com/office/drawing/2014/main" id="{F04537E9-E31E-4813-A6E3-3DCDBF1128E9}"/>
              </a:ext>
            </a:extLst>
          </p:cNvPr>
          <p:cNvSpPr>
            <a:spLocks noGrp="1"/>
          </p:cNvSpPr>
          <p:nvPr>
            <p:ph sz="quarter" idx="13"/>
          </p:nvPr>
        </p:nvSpPr>
        <p:spPr>
          <a:xfrm>
            <a:off x="731999" y="2371724"/>
            <a:ext cx="5964075" cy="4121149"/>
          </a:xfrm>
        </p:spPr>
        <p:txBody>
          <a:bodyPr>
            <a:normAutofit fontScale="92500" lnSpcReduction="10000"/>
          </a:bodyPr>
          <a:lstStyle/>
          <a:p>
            <a:r>
              <a:rPr lang="en-US" altLang="ja-JP" dirty="0"/>
              <a:t>HTML1</a:t>
            </a:r>
            <a:r>
              <a:rPr lang="ja-JP" altLang="en-US" dirty="0"/>
              <a:t>つではページは完結しない</a:t>
            </a:r>
            <a:br>
              <a:rPr lang="en-US" altLang="ja-JP" dirty="0"/>
            </a:br>
            <a:r>
              <a:rPr lang="en-US" altLang="ja-JP" dirty="0"/>
              <a:t>HTML</a:t>
            </a:r>
            <a:r>
              <a:rPr lang="ja-JP" altLang="en-US" dirty="0"/>
              <a:t>内に、他のリソースの</a:t>
            </a:r>
            <a:r>
              <a:rPr lang="en-US" altLang="ja-JP" dirty="0"/>
              <a:t>URL</a:t>
            </a:r>
            <a:r>
              <a:rPr lang="ja-JP" altLang="en-US" dirty="0"/>
              <a:t>が記述され、次々に読み込まれる</a:t>
            </a:r>
            <a:endParaRPr lang="en-US" altLang="ja-JP" dirty="0"/>
          </a:p>
          <a:p>
            <a:pPr lvl="1"/>
            <a:r>
              <a:rPr lang="ja-JP" altLang="en-US" dirty="0"/>
              <a:t>スタイルシート</a:t>
            </a:r>
            <a:br>
              <a:rPr lang="en-US" altLang="ja-JP" dirty="0"/>
            </a:br>
            <a:r>
              <a:rPr lang="ja-JP" altLang="en-US" dirty="0"/>
              <a:t>文書内の各要素の見え方を定義する（「見出しの文字は大きく」など）</a:t>
            </a:r>
            <a:endParaRPr lang="en-US" altLang="ja-JP" dirty="0"/>
          </a:p>
          <a:p>
            <a:pPr lvl="1"/>
            <a:r>
              <a:rPr lang="ja-JP" altLang="en-US" dirty="0"/>
              <a:t>スクリプト</a:t>
            </a:r>
            <a:br>
              <a:rPr lang="en-US" altLang="ja-JP" dirty="0"/>
            </a:br>
            <a:r>
              <a:rPr lang="ja-JP" altLang="en-US" dirty="0"/>
              <a:t>ページ内で動作するプログラムを記述する</a:t>
            </a:r>
            <a:endParaRPr lang="en-US" altLang="ja-JP" dirty="0"/>
          </a:p>
          <a:p>
            <a:pPr lvl="1"/>
            <a:r>
              <a:rPr lang="ja-JP" altLang="en-US" dirty="0"/>
              <a:t>画像・動画</a:t>
            </a:r>
            <a:br>
              <a:rPr lang="en-US" altLang="ja-JP" dirty="0"/>
            </a:br>
            <a:r>
              <a:rPr lang="ja-JP" altLang="en-US" dirty="0"/>
              <a:t>画像や動画は別のファイルになっている</a:t>
            </a:r>
            <a:endParaRPr lang="en-US" altLang="ja-JP" dirty="0"/>
          </a:p>
          <a:p>
            <a:pPr lvl="1"/>
            <a:endParaRPr lang="ja-JP" altLang="en-US" dirty="0"/>
          </a:p>
        </p:txBody>
      </p:sp>
      <p:sp>
        <p:nvSpPr>
          <p:cNvPr id="6" name="スライド番号プレースホルダー 5">
            <a:extLst>
              <a:ext uri="{FF2B5EF4-FFF2-40B4-BE49-F238E27FC236}">
                <a16:creationId xmlns:a16="http://schemas.microsoft.com/office/drawing/2014/main" id="{D2B1B1CB-19A8-450D-909D-C8FD6F0378C9}"/>
              </a:ext>
            </a:extLst>
          </p:cNvPr>
          <p:cNvSpPr>
            <a:spLocks noGrp="1"/>
          </p:cNvSpPr>
          <p:nvPr>
            <p:ph type="sldNum" sz="quarter" idx="12"/>
          </p:nvPr>
        </p:nvSpPr>
        <p:spPr/>
        <p:txBody>
          <a:bodyPr/>
          <a:lstStyle/>
          <a:p>
            <a:fld id="{3DF5FC44-9AB5-4F09-BB07-C5E1012D5340}" type="slidenum">
              <a:rPr lang="ja-JP" altLang="en-US" smtClean="0"/>
              <a:pPr/>
              <a:t>8</a:t>
            </a:fld>
            <a:endParaRPr lang="ja-JP" altLang="en-US"/>
          </a:p>
        </p:txBody>
      </p:sp>
      <p:sp>
        <p:nvSpPr>
          <p:cNvPr id="8" name="正方形/長方形 7">
            <a:extLst>
              <a:ext uri="{FF2B5EF4-FFF2-40B4-BE49-F238E27FC236}">
                <a16:creationId xmlns:a16="http://schemas.microsoft.com/office/drawing/2014/main" id="{96AF973A-FE4D-4E19-966B-5249B698446A}"/>
              </a:ext>
            </a:extLst>
          </p:cNvPr>
          <p:cNvSpPr/>
          <p:nvPr/>
        </p:nvSpPr>
        <p:spPr>
          <a:xfrm flipV="1">
            <a:off x="6934199" y="5751330"/>
            <a:ext cx="4784678" cy="22176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5850DE6-AFAB-48A8-9537-EBD35A77AA9F}"/>
              </a:ext>
            </a:extLst>
          </p:cNvPr>
          <p:cNvSpPr txBox="1"/>
          <p:nvPr/>
        </p:nvSpPr>
        <p:spPr>
          <a:xfrm>
            <a:off x="6934200" y="3123604"/>
            <a:ext cx="4784677" cy="3369270"/>
          </a:xfrm>
          <a:prstGeom prst="rect">
            <a:avLst/>
          </a:prstGeom>
          <a:solidFill>
            <a:srgbClr val="D8E8EB">
              <a:alpha val="80000"/>
            </a:srgbClr>
          </a:solidFill>
        </p:spPr>
        <p:txBody>
          <a:bodyPr wrap="square" lIns="72000" tIns="72000" rIns="72000" bIns="72000" rtlCol="0">
            <a:spAutoFit/>
          </a:bodyPr>
          <a:lstStyle/>
          <a:p>
            <a:r>
              <a:rPr lang="en-US" altLang="ja-JP" sz="1400" kern="0" dirty="0">
                <a:solidFill>
                  <a:schemeClr val="accent1"/>
                </a:solidFill>
                <a:latin typeface="Consolas" panose="020B0609020204030204" pitchFamily="49" charset="0"/>
                <a:ea typeface="Source Sans Pro" panose="020B0503030403020204" pitchFamily="34" charset="0"/>
              </a:rPr>
              <a:t>&lt;!DOCTYPE html&gt;</a:t>
            </a:r>
          </a:p>
          <a:p>
            <a:r>
              <a:rPr lang="en-US" altLang="ja-JP" sz="1400" kern="0" dirty="0">
                <a:solidFill>
                  <a:schemeClr val="accent1"/>
                </a:solidFill>
                <a:latin typeface="Consolas" panose="020B0609020204030204" pitchFamily="49" charset="0"/>
                <a:ea typeface="Source Sans Pro" panose="020B0503030403020204" pitchFamily="34" charset="0"/>
              </a:rPr>
              <a:t>&lt;html&gt;</a:t>
            </a:r>
          </a:p>
          <a:p>
            <a:r>
              <a:rPr lang="en-US" altLang="ja-JP" sz="1400" kern="0" dirty="0">
                <a:solidFill>
                  <a:schemeClr val="accent1"/>
                </a:solidFill>
                <a:latin typeface="Consolas" panose="020B0609020204030204" pitchFamily="49" charset="0"/>
                <a:ea typeface="Source Sans Pro" panose="020B0503030403020204" pitchFamily="34" charset="0"/>
              </a:rPr>
              <a:t>  &lt;head&gt;</a:t>
            </a:r>
          </a:p>
          <a:p>
            <a:r>
              <a:rPr lang="en-US" altLang="ja-JP" sz="1400" kern="0" dirty="0">
                <a:solidFill>
                  <a:schemeClr val="accent1"/>
                </a:solidFill>
                <a:latin typeface="Consolas" panose="020B0609020204030204" pitchFamily="49" charset="0"/>
                <a:ea typeface="Source Sans Pro" panose="020B0503030403020204" pitchFamily="34" charset="0"/>
              </a:rPr>
              <a:t>    &lt;link </a:t>
            </a:r>
            <a:r>
              <a:rPr lang="en-US" altLang="ja-JP" sz="1400" kern="0" dirty="0" err="1">
                <a:solidFill>
                  <a:schemeClr val="accent1"/>
                </a:solidFill>
                <a:latin typeface="Consolas" panose="020B0609020204030204" pitchFamily="49" charset="0"/>
                <a:ea typeface="Source Sans Pro" panose="020B0503030403020204" pitchFamily="34" charset="0"/>
              </a:rPr>
              <a:t>rel</a:t>
            </a:r>
            <a:r>
              <a:rPr lang="en-US" altLang="ja-JP" sz="1400" kern="0" dirty="0">
                <a:solidFill>
                  <a:schemeClr val="accent1"/>
                </a:solidFill>
                <a:latin typeface="Consolas" panose="020B0609020204030204" pitchFamily="49" charset="0"/>
                <a:ea typeface="Source Sans Pro" panose="020B0503030403020204" pitchFamily="34" charset="0"/>
              </a:rPr>
              <a:t>="stylesheet“</a:t>
            </a:r>
          </a:p>
          <a:p>
            <a:r>
              <a:rPr lang="en-US" altLang="ja-JP" sz="1400" kern="0" dirty="0">
                <a:solidFill>
                  <a:schemeClr val="accent1"/>
                </a:solidFill>
                <a:latin typeface="Consolas" panose="020B0609020204030204" pitchFamily="49" charset="0"/>
                <a:ea typeface="Source Sans Pro" panose="020B0503030403020204" pitchFamily="34" charset="0"/>
              </a:rPr>
              <a:t>      type="text/</a:t>
            </a:r>
            <a:r>
              <a:rPr lang="en-US" altLang="ja-JP" sz="1400" kern="0" dirty="0" err="1">
                <a:solidFill>
                  <a:schemeClr val="accent1"/>
                </a:solidFill>
                <a:latin typeface="Consolas" panose="020B0609020204030204" pitchFamily="49" charset="0"/>
                <a:ea typeface="Source Sans Pro" panose="020B0503030403020204" pitchFamily="34" charset="0"/>
              </a:rPr>
              <a:t>css</a:t>
            </a:r>
            <a:r>
              <a:rPr lang="en-US" altLang="ja-JP" sz="1400" kern="0" dirty="0">
                <a:solidFill>
                  <a:schemeClr val="accent1"/>
                </a:solidFill>
                <a:latin typeface="Consolas" panose="020B0609020204030204" pitchFamily="49" charset="0"/>
                <a:ea typeface="Source Sans Pro" panose="020B0503030403020204" pitchFamily="34" charset="0"/>
              </a:rPr>
              <a:t>" </a:t>
            </a:r>
            <a:r>
              <a:rPr lang="en-US" altLang="ja-JP" sz="1400" kern="0" dirty="0" err="1">
                <a:solidFill>
                  <a:schemeClr val="accent1"/>
                </a:solidFill>
                <a:latin typeface="Consolas" panose="020B0609020204030204" pitchFamily="49" charset="0"/>
                <a:ea typeface="Source Sans Pro" panose="020B0503030403020204" pitchFamily="34" charset="0"/>
              </a:rPr>
              <a:t>href</a:t>
            </a:r>
            <a:r>
              <a:rPr lang="en-US" altLang="ja-JP" sz="1400" kern="0" dirty="0">
                <a:solidFill>
                  <a:schemeClr val="accent1"/>
                </a:solidFill>
                <a:latin typeface="Consolas" panose="020B0609020204030204" pitchFamily="49" charset="0"/>
                <a:ea typeface="Source Sans Pro" panose="020B0503030403020204" pitchFamily="34" charset="0"/>
              </a:rPr>
              <a:t>="/</a:t>
            </a:r>
            <a:r>
              <a:rPr lang="en-US" altLang="ja-JP" sz="1400" kern="0" dirty="0" err="1">
                <a:solidFill>
                  <a:schemeClr val="accent1"/>
                </a:solidFill>
                <a:latin typeface="Consolas" panose="020B0609020204030204" pitchFamily="49" charset="0"/>
                <a:ea typeface="Source Sans Pro" panose="020B0503030403020204" pitchFamily="34" charset="0"/>
              </a:rPr>
              <a:t>css</a:t>
            </a:r>
            <a:r>
              <a:rPr lang="en-US" altLang="ja-JP" sz="1400" kern="0" dirty="0">
                <a:solidFill>
                  <a:schemeClr val="accent1"/>
                </a:solidFill>
                <a:latin typeface="Consolas" panose="020B0609020204030204" pitchFamily="49" charset="0"/>
                <a:ea typeface="Source Sans Pro" panose="020B0503030403020204" pitchFamily="34" charset="0"/>
              </a:rPr>
              <a:t>/style.css"&gt;</a:t>
            </a:r>
          </a:p>
          <a:p>
            <a:r>
              <a:rPr lang="en-US" altLang="ja-JP" sz="1400" kern="0" dirty="0">
                <a:solidFill>
                  <a:schemeClr val="accent1"/>
                </a:solidFill>
                <a:latin typeface="Consolas" panose="020B0609020204030204" pitchFamily="49" charset="0"/>
                <a:ea typeface="Source Sans Pro" panose="020B0503030403020204" pitchFamily="34" charset="0"/>
              </a:rPr>
              <a:t>    &lt;title&gt;</a:t>
            </a:r>
            <a:r>
              <a:rPr lang="en-US" altLang="ja-JP" sz="1400" kern="0" dirty="0" err="1">
                <a:solidFill>
                  <a:schemeClr val="accent1"/>
                </a:solidFill>
                <a:latin typeface="Consolas" panose="020B0609020204030204" pitchFamily="49" charset="0"/>
                <a:ea typeface="Source Sans Pro" panose="020B0503030403020204" pitchFamily="34" charset="0"/>
              </a:rPr>
              <a:t>Jakuten</a:t>
            </a:r>
            <a:r>
              <a:rPr lang="en-US" altLang="ja-JP" sz="1400" kern="0" dirty="0">
                <a:solidFill>
                  <a:schemeClr val="accent1"/>
                </a:solidFill>
                <a:latin typeface="Consolas" panose="020B0609020204030204" pitchFamily="49" charset="0"/>
                <a:ea typeface="Source Sans Pro" panose="020B0503030403020204" pitchFamily="34" charset="0"/>
              </a:rPr>
              <a:t> Store&lt;/title&gt;</a:t>
            </a:r>
          </a:p>
          <a:p>
            <a:r>
              <a:rPr lang="en-US" altLang="ja-JP" sz="1400" kern="0" dirty="0">
                <a:solidFill>
                  <a:schemeClr val="accent1"/>
                </a:solidFill>
                <a:latin typeface="Consolas" panose="020B0609020204030204" pitchFamily="49" charset="0"/>
                <a:ea typeface="Source Sans Pro" panose="020B0503030403020204" pitchFamily="34" charset="0"/>
              </a:rPr>
              <a:t>    &lt;script </a:t>
            </a:r>
            <a:r>
              <a:rPr lang="en-US" altLang="ja-JP" sz="1400" kern="0" dirty="0" err="1">
                <a:solidFill>
                  <a:schemeClr val="accent1"/>
                </a:solidFill>
                <a:latin typeface="Consolas" panose="020B0609020204030204" pitchFamily="49" charset="0"/>
                <a:ea typeface="Source Sans Pro" panose="020B0503030403020204" pitchFamily="34" charset="0"/>
              </a:rPr>
              <a:t>src</a:t>
            </a:r>
            <a:r>
              <a:rPr lang="en-US" altLang="ja-JP" sz="1400" kern="0" dirty="0">
                <a:solidFill>
                  <a:schemeClr val="accent1"/>
                </a:solidFill>
                <a:latin typeface="Consolas" panose="020B0609020204030204" pitchFamily="49" charset="0"/>
                <a:ea typeface="Source Sans Pro" panose="020B0503030403020204" pitchFamily="34" charset="0"/>
              </a:rPr>
              <a:t>="/</a:t>
            </a:r>
            <a:r>
              <a:rPr lang="en-US" altLang="ja-JP" sz="1400" kern="0" dirty="0" err="1">
                <a:solidFill>
                  <a:schemeClr val="accent1"/>
                </a:solidFill>
                <a:latin typeface="Consolas" panose="020B0609020204030204" pitchFamily="49" charset="0"/>
                <a:ea typeface="Source Sans Pro" panose="020B0503030403020204" pitchFamily="34" charset="0"/>
              </a:rPr>
              <a:t>js</a:t>
            </a:r>
            <a:r>
              <a:rPr lang="en-US" altLang="ja-JP" sz="1400" kern="0" dirty="0">
                <a:solidFill>
                  <a:schemeClr val="accent1"/>
                </a:solidFill>
                <a:latin typeface="Consolas" panose="020B0609020204030204" pitchFamily="49" charset="0"/>
                <a:ea typeface="Source Sans Pro" panose="020B0503030403020204" pitchFamily="34" charset="0"/>
              </a:rPr>
              <a:t>/script.js"&gt;&lt;/script&gt;</a:t>
            </a:r>
          </a:p>
          <a:p>
            <a:r>
              <a:rPr lang="en-US" altLang="ja-JP" sz="1400" kern="0" dirty="0">
                <a:solidFill>
                  <a:schemeClr val="accent1"/>
                </a:solidFill>
                <a:latin typeface="Consolas" panose="020B0609020204030204" pitchFamily="49" charset="0"/>
                <a:ea typeface="Source Sans Pro" panose="020B0503030403020204" pitchFamily="34" charset="0"/>
              </a:rPr>
              <a:t>  &lt;/head&gt;</a:t>
            </a:r>
          </a:p>
          <a:p>
            <a:r>
              <a:rPr lang="en-US" altLang="ja-JP" sz="1400" kern="0" dirty="0">
                <a:solidFill>
                  <a:schemeClr val="accent1"/>
                </a:solidFill>
                <a:latin typeface="Consolas" panose="020B0609020204030204" pitchFamily="49" charset="0"/>
                <a:ea typeface="Source Sans Pro" panose="020B0503030403020204" pitchFamily="34" charset="0"/>
              </a:rPr>
              <a:t>  &lt;body&gt;</a:t>
            </a:r>
          </a:p>
          <a:p>
            <a:r>
              <a:rPr lang="en-US" altLang="ja-JP" sz="1400" kern="0" dirty="0">
                <a:solidFill>
                  <a:schemeClr val="accent1"/>
                </a:solidFill>
                <a:latin typeface="Consolas" panose="020B0609020204030204" pitchFamily="49" charset="0"/>
                <a:ea typeface="Source Sans Pro" panose="020B0503030403020204" pitchFamily="34" charset="0"/>
              </a:rPr>
              <a:t>    &lt;h1&gt;Welcome to</a:t>
            </a:r>
            <a:r>
              <a:rPr lang="ja-JP" altLang="en-US" sz="1400" kern="0" dirty="0">
                <a:solidFill>
                  <a:schemeClr val="accent1"/>
                </a:solidFill>
                <a:latin typeface="Consolas" panose="020B0609020204030204" pitchFamily="49" charset="0"/>
              </a:rPr>
              <a:t> </a:t>
            </a:r>
            <a:r>
              <a:rPr lang="en-US" altLang="ja-JP" sz="1400" kern="0" dirty="0" err="1">
                <a:solidFill>
                  <a:schemeClr val="accent1"/>
                </a:solidFill>
                <a:latin typeface="Consolas" panose="020B0609020204030204" pitchFamily="49" charset="0"/>
                <a:ea typeface="Source Sans Pro" panose="020B0503030403020204" pitchFamily="34" charset="0"/>
              </a:rPr>
              <a:t>Jakuten</a:t>
            </a:r>
            <a:r>
              <a:rPr lang="en-US" altLang="ja-JP" sz="1400" kern="0" dirty="0">
                <a:solidFill>
                  <a:schemeClr val="accent1"/>
                </a:solidFill>
                <a:latin typeface="Consolas" panose="020B0609020204030204" pitchFamily="49" charset="0"/>
                <a:ea typeface="Source Sans Pro" panose="020B0503030403020204" pitchFamily="34" charset="0"/>
              </a:rPr>
              <a:t> Store !&lt;/h1&gt;</a:t>
            </a:r>
          </a:p>
          <a:p>
            <a:r>
              <a:rPr lang="en-US" altLang="ja-JP" sz="1400" kern="0" dirty="0">
                <a:solidFill>
                  <a:schemeClr val="accent1"/>
                </a:solidFill>
                <a:latin typeface="Consolas" panose="020B0609020204030204" pitchFamily="49" charset="0"/>
                <a:ea typeface="Source Sans Pro" panose="020B0503030403020204" pitchFamily="34" charset="0"/>
              </a:rPr>
              <a:t>    &lt;div class=“item”&gt;</a:t>
            </a:r>
          </a:p>
          <a:p>
            <a:r>
              <a:rPr lang="en-US" altLang="ja-JP" sz="1400" kern="0" dirty="0">
                <a:solidFill>
                  <a:schemeClr val="accent1"/>
                </a:solidFill>
                <a:latin typeface="Consolas" panose="020B0609020204030204" pitchFamily="49" charset="0"/>
                <a:ea typeface="Source Sans Pro" panose="020B0503030403020204" pitchFamily="34" charset="0"/>
              </a:rPr>
              <a:t>      &lt;a </a:t>
            </a:r>
            <a:r>
              <a:rPr lang="en-US" altLang="ja-JP" sz="1400" kern="0" dirty="0" err="1">
                <a:solidFill>
                  <a:schemeClr val="accent1"/>
                </a:solidFill>
                <a:latin typeface="Consolas" panose="020B0609020204030204" pitchFamily="49" charset="0"/>
                <a:ea typeface="Source Sans Pro" panose="020B0503030403020204" pitchFamily="34" charset="0"/>
              </a:rPr>
              <a:t>href</a:t>
            </a:r>
            <a:r>
              <a:rPr lang="en-US" altLang="ja-JP" sz="1400" kern="0" dirty="0">
                <a:solidFill>
                  <a:schemeClr val="accent1"/>
                </a:solidFill>
                <a:latin typeface="Consolas" panose="020B0609020204030204" pitchFamily="49" charset="0"/>
                <a:ea typeface="Source Sans Pro" panose="020B0503030403020204" pitchFamily="34" charset="0"/>
              </a:rPr>
              <a:t>=“/item/4</a:t>
            </a:r>
          </a:p>
          <a:p>
            <a:r>
              <a:rPr lang="en-US" altLang="ja-JP" sz="1400" kern="0" dirty="0">
                <a:solidFill>
                  <a:schemeClr val="accent1"/>
                </a:solidFill>
                <a:latin typeface="Consolas" panose="020B0609020204030204" pitchFamily="49" charset="0"/>
                <a:ea typeface="Source Sans Pro" panose="020B0503030403020204" pitchFamily="34" charset="0"/>
              </a:rPr>
              <a:t>        &lt;</a:t>
            </a:r>
            <a:r>
              <a:rPr lang="en-US" altLang="ja-JP" sz="1400" kern="0" dirty="0" err="1">
                <a:solidFill>
                  <a:schemeClr val="accent1"/>
                </a:solidFill>
                <a:latin typeface="Consolas" panose="020B0609020204030204" pitchFamily="49" charset="0"/>
                <a:ea typeface="Source Sans Pro" panose="020B0503030403020204" pitchFamily="34" charset="0"/>
              </a:rPr>
              <a:t>img</a:t>
            </a:r>
            <a:r>
              <a:rPr lang="en-US" altLang="ja-JP" sz="1400" kern="0" dirty="0">
                <a:solidFill>
                  <a:schemeClr val="accent1"/>
                </a:solidFill>
                <a:latin typeface="Consolas" panose="020B0609020204030204" pitchFamily="49" charset="0"/>
                <a:ea typeface="Source Sans Pro" panose="020B0503030403020204" pitchFamily="34" charset="0"/>
              </a:rPr>
              <a:t> </a:t>
            </a:r>
            <a:r>
              <a:rPr lang="en-US" altLang="ja-JP" sz="1400" kern="0" dirty="0" err="1">
                <a:solidFill>
                  <a:schemeClr val="accent1"/>
                </a:solidFill>
                <a:latin typeface="Consolas" panose="020B0609020204030204" pitchFamily="49" charset="0"/>
                <a:ea typeface="Source Sans Pro" panose="020B0503030403020204" pitchFamily="34" charset="0"/>
              </a:rPr>
              <a:t>src</a:t>
            </a:r>
            <a:r>
              <a:rPr lang="en-US" altLang="ja-JP" sz="1400" kern="0" dirty="0">
                <a:solidFill>
                  <a:schemeClr val="accent1"/>
                </a:solidFill>
                <a:latin typeface="Consolas" panose="020B0609020204030204" pitchFamily="49" charset="0"/>
                <a:ea typeface="Source Sans Pro" panose="020B0503030403020204" pitchFamily="34" charset="0"/>
              </a:rPr>
              <a:t>=“/</a:t>
            </a:r>
            <a:r>
              <a:rPr lang="en-US" altLang="ja-JP" sz="1400" kern="0" dirty="0" err="1">
                <a:solidFill>
                  <a:schemeClr val="accent1"/>
                </a:solidFill>
                <a:latin typeface="Consolas" panose="020B0609020204030204" pitchFamily="49" charset="0"/>
                <a:ea typeface="Source Sans Pro" panose="020B0503030403020204" pitchFamily="34" charset="0"/>
              </a:rPr>
              <a:t>img</a:t>
            </a:r>
            <a:r>
              <a:rPr lang="en-US" altLang="ja-JP" sz="1400" kern="0" dirty="0">
                <a:solidFill>
                  <a:schemeClr val="accent1"/>
                </a:solidFill>
                <a:latin typeface="Consolas" panose="020B0609020204030204" pitchFamily="49" charset="0"/>
                <a:ea typeface="Source Sans Pro" panose="020B0503030403020204" pitchFamily="34" charset="0"/>
              </a:rPr>
              <a:t>/items/product4.jpg</a:t>
            </a:r>
            <a:r>
              <a:rPr lang="ja-JP" altLang="en-US" sz="1400" kern="0" dirty="0">
                <a:solidFill>
                  <a:schemeClr val="accent1"/>
                </a:solidFill>
                <a:latin typeface="Consolas" panose="020B0609020204030204" pitchFamily="49" charset="0"/>
                <a:ea typeface="Source Sans Pro" panose="020B0503030403020204" pitchFamily="34" charset="0"/>
              </a:rPr>
              <a:t>”</a:t>
            </a:r>
            <a:r>
              <a:rPr lang="en-US" altLang="ja-JP" sz="1400" kern="0" dirty="0">
                <a:solidFill>
                  <a:schemeClr val="accent1"/>
                </a:solidFill>
                <a:latin typeface="Consolas" panose="020B0609020204030204" pitchFamily="49" charset="0"/>
                <a:ea typeface="Source Sans Pro" panose="020B0503030403020204" pitchFamily="34" charset="0"/>
              </a:rPr>
              <a:t>&gt;</a:t>
            </a:r>
          </a:p>
          <a:p>
            <a:r>
              <a:rPr lang="en-US" altLang="ja-JP" sz="1400" kern="0" dirty="0">
                <a:solidFill>
                  <a:schemeClr val="accent1"/>
                </a:solidFill>
                <a:latin typeface="Consolas" panose="020B0609020204030204" pitchFamily="49" charset="0"/>
                <a:ea typeface="Source Sans Pro" panose="020B0503030403020204" pitchFamily="34" charset="0"/>
              </a:rPr>
              <a:t>      &lt;/a&gt;</a:t>
            </a:r>
          </a:p>
          <a:p>
            <a:r>
              <a:rPr lang="en-US" altLang="ja-JP" sz="1400" kern="0" dirty="0">
                <a:solidFill>
                  <a:schemeClr val="accent1"/>
                </a:solidFill>
                <a:latin typeface="Consolas" panose="020B0609020204030204" pitchFamily="49" charset="0"/>
                <a:ea typeface="Source Sans Pro" panose="020B0503030403020204" pitchFamily="34" charset="0"/>
              </a:rPr>
              <a:t>    …</a:t>
            </a:r>
          </a:p>
        </p:txBody>
      </p:sp>
      <p:sp>
        <p:nvSpPr>
          <p:cNvPr id="12" name="左中かっこ 11">
            <a:extLst>
              <a:ext uri="{FF2B5EF4-FFF2-40B4-BE49-F238E27FC236}">
                <a16:creationId xmlns:a16="http://schemas.microsoft.com/office/drawing/2014/main" id="{69A9C321-A2E9-44DD-AD2C-2D9C29E5843A}"/>
              </a:ext>
            </a:extLst>
          </p:cNvPr>
          <p:cNvSpPr/>
          <p:nvPr/>
        </p:nvSpPr>
        <p:spPr>
          <a:xfrm>
            <a:off x="6696073" y="2240251"/>
            <a:ext cx="161925" cy="745049"/>
          </a:xfrm>
          <a:prstGeom prst="leftBrace">
            <a:avLst>
              <a:gd name="adj1" fmla="val 38813"/>
              <a:gd name="adj2" fmla="val 25710"/>
            </a:avLst>
          </a:prstGeom>
          <a:noFill/>
          <a:ln w="28575">
            <a:solidFill>
              <a:srgbClr val="B74271">
                <a:alpha val="69804"/>
              </a:srgbClr>
            </a:solidFil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F88DD09C-88C1-4925-B102-CCFDA7989384}"/>
              </a:ext>
            </a:extLst>
          </p:cNvPr>
          <p:cNvSpPr/>
          <p:nvPr/>
        </p:nvSpPr>
        <p:spPr>
          <a:xfrm>
            <a:off x="731999" y="1415353"/>
            <a:ext cx="5973110" cy="369332"/>
          </a:xfrm>
          <a:prstGeom prst="rect">
            <a:avLst/>
          </a:prstGeom>
          <a:noFill/>
        </p:spPr>
        <p:txBody>
          <a:bodyPr wrap="none">
            <a:spAutoFit/>
          </a:bodyPr>
          <a:lstStyle/>
          <a:p>
            <a:r>
              <a:rPr lang="en-US" altLang="ja-JP" dirty="0">
                <a:solidFill>
                  <a:schemeClr val="accent5"/>
                </a:solidFill>
              </a:rPr>
              <a:t>1</a:t>
            </a:r>
            <a:r>
              <a:rPr lang="ja-JP" altLang="en-US" dirty="0">
                <a:solidFill>
                  <a:schemeClr val="accent5"/>
                </a:solidFill>
              </a:rPr>
              <a:t>画面表示するために、複数の</a:t>
            </a:r>
            <a:r>
              <a:rPr lang="en-US" altLang="ja-JP" dirty="0">
                <a:solidFill>
                  <a:schemeClr val="accent5"/>
                </a:solidFill>
              </a:rPr>
              <a:t>HTTP</a:t>
            </a:r>
            <a:r>
              <a:rPr lang="ja-JP" altLang="en-US" dirty="0">
                <a:solidFill>
                  <a:schemeClr val="accent5"/>
                </a:solidFill>
              </a:rPr>
              <a:t>通信が行われている</a:t>
            </a:r>
          </a:p>
        </p:txBody>
      </p:sp>
      <p:cxnSp>
        <p:nvCxnSpPr>
          <p:cNvPr id="14" name="直線矢印コネクタ 13">
            <a:extLst>
              <a:ext uri="{FF2B5EF4-FFF2-40B4-BE49-F238E27FC236}">
                <a16:creationId xmlns:a16="http://schemas.microsoft.com/office/drawing/2014/main" id="{0B2E42C8-DA18-4BB6-B8A1-E95107BD427A}"/>
              </a:ext>
            </a:extLst>
          </p:cNvPr>
          <p:cNvCxnSpPr>
            <a:cxnSpLocks/>
            <a:stCxn id="13" idx="2"/>
            <a:endCxn id="12" idx="1"/>
          </p:cNvCxnSpPr>
          <p:nvPr/>
        </p:nvCxnSpPr>
        <p:spPr>
          <a:xfrm>
            <a:off x="3718554" y="1784685"/>
            <a:ext cx="2977519" cy="647118"/>
          </a:xfrm>
          <a:prstGeom prst="straightConnector1">
            <a:avLst/>
          </a:prstGeom>
          <a:noFill/>
          <a:ln w="28575">
            <a:solidFill>
              <a:srgbClr val="B74271">
                <a:alpha val="69804"/>
              </a:srgbClr>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8" name="直線矢印コネクタ 17">
            <a:extLst>
              <a:ext uri="{FF2B5EF4-FFF2-40B4-BE49-F238E27FC236}">
                <a16:creationId xmlns:a16="http://schemas.microsoft.com/office/drawing/2014/main" id="{B68C1A87-4070-4B20-9429-56DDEB07E5DA}"/>
              </a:ext>
            </a:extLst>
          </p:cNvPr>
          <p:cNvCxnSpPr>
            <a:cxnSpLocks/>
          </p:cNvCxnSpPr>
          <p:nvPr/>
        </p:nvCxnSpPr>
        <p:spPr>
          <a:xfrm>
            <a:off x="3328029" y="3815220"/>
            <a:ext cx="3604866" cy="246583"/>
          </a:xfrm>
          <a:prstGeom prst="straightConnector1">
            <a:avLst/>
          </a:prstGeom>
          <a:noFill/>
          <a:ln w="28575">
            <a:solidFill>
              <a:schemeClr val="accent6">
                <a:alpha val="70000"/>
              </a:schemeClr>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0" name="直線矢印コネクタ 19">
            <a:extLst>
              <a:ext uri="{FF2B5EF4-FFF2-40B4-BE49-F238E27FC236}">
                <a16:creationId xmlns:a16="http://schemas.microsoft.com/office/drawing/2014/main" id="{D00C9916-C8BA-4813-B4A6-11709DB65A42}"/>
              </a:ext>
            </a:extLst>
          </p:cNvPr>
          <p:cNvCxnSpPr>
            <a:cxnSpLocks/>
          </p:cNvCxnSpPr>
          <p:nvPr/>
        </p:nvCxnSpPr>
        <p:spPr>
          <a:xfrm flipV="1">
            <a:off x="2854905" y="4591387"/>
            <a:ext cx="4077990" cy="282458"/>
          </a:xfrm>
          <a:prstGeom prst="straightConnector1">
            <a:avLst/>
          </a:prstGeom>
          <a:noFill/>
          <a:ln w="28575">
            <a:solidFill>
              <a:schemeClr val="accent6">
                <a:alpha val="70000"/>
              </a:schemeClr>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3" name="直線矢印コネクタ 22">
            <a:extLst>
              <a:ext uri="{FF2B5EF4-FFF2-40B4-BE49-F238E27FC236}">
                <a16:creationId xmlns:a16="http://schemas.microsoft.com/office/drawing/2014/main" id="{082E0FF7-80EF-4C67-9806-87575FF2DBAC}"/>
              </a:ext>
            </a:extLst>
          </p:cNvPr>
          <p:cNvCxnSpPr>
            <a:cxnSpLocks/>
          </p:cNvCxnSpPr>
          <p:nvPr/>
        </p:nvCxnSpPr>
        <p:spPr>
          <a:xfrm>
            <a:off x="2854905" y="5667890"/>
            <a:ext cx="4077990" cy="194324"/>
          </a:xfrm>
          <a:prstGeom prst="straightConnector1">
            <a:avLst/>
          </a:prstGeom>
          <a:noFill/>
          <a:ln w="28575">
            <a:solidFill>
              <a:schemeClr val="accent6">
                <a:alpha val="70000"/>
              </a:schemeClr>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30" name="____label____104">
            <a:extLst>
              <a:ext uri="{FF2B5EF4-FFF2-40B4-BE49-F238E27FC236}">
                <a16:creationId xmlns:a16="http://schemas.microsoft.com/office/drawing/2014/main" id="{B2C8D385-0551-418E-BEB8-0ACC7620E28B}"/>
              </a:ext>
            </a:extLst>
          </p:cNvPr>
          <p:cNvPicPr>
            <a:picLocks/>
          </p:cNvPicPr>
          <p:nvPr/>
        </p:nvPicPr>
        <p:blipFill>
          <a:blip r:embed="rId3"/>
          <a:stretch>
            <a:fillRect/>
          </a:stretch>
        </p:blipFill>
        <p:spPr>
          <a:xfrm>
            <a:off x="11988800" y="190500"/>
            <a:ext cx="12700" cy="12700"/>
          </a:xfrm>
          <a:prstGeom prst="rect">
            <a:avLst/>
          </a:prstGeom>
        </p:spPr>
      </p:pic>
    </p:spTree>
    <p:extLst>
      <p:ext uri="{BB962C8B-B14F-4D97-AF65-F5344CB8AC3E}">
        <p14:creationId xmlns:p14="http://schemas.microsoft.com/office/powerpoint/2010/main" val="159611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01B59F-A7DA-4254-B4E2-0BCCA4EF6CFD}"/>
              </a:ext>
            </a:extLst>
          </p:cNvPr>
          <p:cNvSpPr>
            <a:spLocks noGrp="1"/>
          </p:cNvSpPr>
          <p:nvPr>
            <p:ph type="title"/>
          </p:nvPr>
        </p:nvSpPr>
        <p:spPr/>
        <p:txBody>
          <a:bodyPr>
            <a:normAutofit/>
          </a:bodyPr>
          <a:lstStyle/>
          <a:p>
            <a:r>
              <a:rPr lang="ja-JP" altLang="en-US" sz="2800" dirty="0"/>
              <a:t>ウェブ（</a:t>
            </a:r>
            <a:r>
              <a:rPr lang="en-US" altLang="ja-JP" sz="2800" dirty="0"/>
              <a:t>World Wide Web</a:t>
            </a:r>
            <a:r>
              <a:rPr lang="ja-JP" altLang="en-US" sz="2800" dirty="0"/>
              <a:t>）の仕組み（</a:t>
            </a:r>
            <a:r>
              <a:rPr lang="en-US" altLang="ja-JP" sz="2800" dirty="0"/>
              <a:t>7</a:t>
            </a:r>
            <a:r>
              <a:rPr lang="ja-JP" altLang="en-US" sz="2800" dirty="0"/>
              <a:t>）</a:t>
            </a:r>
            <a:br>
              <a:rPr lang="en-US" altLang="ja-JP" sz="2800" dirty="0"/>
            </a:br>
            <a:r>
              <a:rPr lang="ja-JP" altLang="en-US" dirty="0"/>
              <a:t>リクエストパラメータ</a:t>
            </a:r>
          </a:p>
        </p:txBody>
      </p:sp>
      <p:sp>
        <p:nvSpPr>
          <p:cNvPr id="5" name="コンテンツ プレースホルダー 4">
            <a:extLst>
              <a:ext uri="{FF2B5EF4-FFF2-40B4-BE49-F238E27FC236}">
                <a16:creationId xmlns:a16="http://schemas.microsoft.com/office/drawing/2014/main" id="{F04537E9-E31E-4813-A6E3-3DCDBF1128E9}"/>
              </a:ext>
            </a:extLst>
          </p:cNvPr>
          <p:cNvSpPr>
            <a:spLocks noGrp="1"/>
          </p:cNvSpPr>
          <p:nvPr>
            <p:ph sz="quarter" idx="13"/>
          </p:nvPr>
        </p:nvSpPr>
        <p:spPr>
          <a:xfrm>
            <a:off x="732000" y="1224000"/>
            <a:ext cx="6202200" cy="2681250"/>
          </a:xfrm>
        </p:spPr>
        <p:txBody>
          <a:bodyPr>
            <a:normAutofit fontScale="77500" lnSpcReduction="20000"/>
          </a:bodyPr>
          <a:lstStyle/>
          <a:p>
            <a:r>
              <a:rPr lang="ja-JP" altLang="en-US" dirty="0"/>
              <a:t>ユーザがフォームに入力した値は（通常）「</a:t>
            </a:r>
            <a:r>
              <a:rPr lang="en-US" altLang="ja-JP" dirty="0"/>
              <a:t>name=value</a:t>
            </a:r>
            <a:r>
              <a:rPr lang="ja-JP" altLang="en-US" dirty="0"/>
              <a:t>」の形でパラメータとして送信される</a:t>
            </a:r>
            <a:endParaRPr lang="en-US" altLang="ja-JP" dirty="0"/>
          </a:p>
          <a:p>
            <a:pPr lvl="1"/>
            <a:r>
              <a:rPr lang="ja-JP" altLang="en-US" dirty="0"/>
              <a:t>パラメータ名（</a:t>
            </a:r>
            <a:r>
              <a:rPr lang="en-US" altLang="ja-JP" dirty="0"/>
              <a:t>name</a:t>
            </a:r>
            <a:r>
              <a:rPr lang="ja-JP" altLang="en-US" dirty="0"/>
              <a:t>）</a:t>
            </a:r>
            <a:br>
              <a:rPr lang="en-US" altLang="ja-JP" dirty="0"/>
            </a:br>
            <a:r>
              <a:rPr lang="ja-JP" altLang="en-US" dirty="0"/>
              <a:t>パラメータの意味を示すラベル</a:t>
            </a:r>
            <a:endParaRPr lang="en-US" altLang="ja-JP" dirty="0"/>
          </a:p>
          <a:p>
            <a:pPr lvl="1"/>
            <a:r>
              <a:rPr lang="ja-JP" altLang="en-US" dirty="0"/>
              <a:t>パラメータ値（</a:t>
            </a:r>
            <a:r>
              <a:rPr lang="en-US" altLang="ja-JP" dirty="0"/>
              <a:t>value</a:t>
            </a:r>
            <a:r>
              <a:rPr lang="ja-JP" altLang="en-US" dirty="0"/>
              <a:t>）</a:t>
            </a:r>
            <a:br>
              <a:rPr lang="en-US" altLang="ja-JP" dirty="0"/>
            </a:br>
            <a:r>
              <a:rPr lang="ja-JP" altLang="en-US" dirty="0"/>
              <a:t>ユーザが入力した値</a:t>
            </a:r>
            <a:endParaRPr lang="en-US" altLang="ja-JP" dirty="0"/>
          </a:p>
          <a:p>
            <a:r>
              <a:rPr lang="ja-JP" altLang="en-US" dirty="0"/>
              <a:t>サーバはパラメータに応じて、異なる内容の応答を返す</a:t>
            </a:r>
            <a:endParaRPr lang="en-US" altLang="ja-JP" dirty="0"/>
          </a:p>
          <a:p>
            <a:pPr lvl="1"/>
            <a:endParaRPr lang="ja-JP" altLang="en-US" dirty="0"/>
          </a:p>
        </p:txBody>
      </p:sp>
      <p:sp>
        <p:nvSpPr>
          <p:cNvPr id="6" name="スライド番号プレースホルダー 5">
            <a:extLst>
              <a:ext uri="{FF2B5EF4-FFF2-40B4-BE49-F238E27FC236}">
                <a16:creationId xmlns:a16="http://schemas.microsoft.com/office/drawing/2014/main" id="{D2B1B1CB-19A8-450D-909D-C8FD6F0378C9}"/>
              </a:ext>
            </a:extLst>
          </p:cNvPr>
          <p:cNvSpPr>
            <a:spLocks noGrp="1"/>
          </p:cNvSpPr>
          <p:nvPr>
            <p:ph type="sldNum" sz="quarter" idx="12"/>
          </p:nvPr>
        </p:nvSpPr>
        <p:spPr/>
        <p:txBody>
          <a:bodyPr/>
          <a:lstStyle/>
          <a:p>
            <a:fld id="{3DF5FC44-9AB5-4F09-BB07-C5E1012D5340}" type="slidenum">
              <a:rPr lang="ja-JP" altLang="en-US" smtClean="0"/>
              <a:pPr/>
              <a:t>9</a:t>
            </a:fld>
            <a:endParaRPr lang="ja-JP" altLang="en-US"/>
          </a:p>
        </p:txBody>
      </p:sp>
      <p:pic>
        <p:nvPicPr>
          <p:cNvPr id="4" name="図 3">
            <a:extLst>
              <a:ext uri="{FF2B5EF4-FFF2-40B4-BE49-F238E27FC236}">
                <a16:creationId xmlns:a16="http://schemas.microsoft.com/office/drawing/2014/main" id="{E0E11BE7-18AF-4838-8E92-7292262AF926}"/>
              </a:ext>
            </a:extLst>
          </p:cNvPr>
          <p:cNvPicPr>
            <a:picLocks noChangeAspect="1"/>
          </p:cNvPicPr>
          <p:nvPr/>
        </p:nvPicPr>
        <p:blipFill>
          <a:blip r:embed="rId2"/>
          <a:stretch>
            <a:fillRect/>
          </a:stretch>
        </p:blipFill>
        <p:spPr>
          <a:xfrm>
            <a:off x="732000" y="4474042"/>
            <a:ext cx="2880000" cy="2213629"/>
          </a:xfrm>
          <a:prstGeom prst="rect">
            <a:avLst/>
          </a:prstGeom>
          <a:effectLst>
            <a:outerShdw blurRad="101600" dist="50800" dir="2700000" algn="tl" rotWithShape="0">
              <a:prstClr val="black">
                <a:alpha val="40000"/>
              </a:prstClr>
            </a:outerShdw>
          </a:effectLst>
        </p:spPr>
      </p:pic>
      <p:pic>
        <p:nvPicPr>
          <p:cNvPr id="13" name="図 12">
            <a:extLst>
              <a:ext uri="{FF2B5EF4-FFF2-40B4-BE49-F238E27FC236}">
                <a16:creationId xmlns:a16="http://schemas.microsoft.com/office/drawing/2014/main" id="{6200679F-4B7A-48CF-8FAC-689F76438A22}"/>
              </a:ext>
            </a:extLst>
          </p:cNvPr>
          <p:cNvPicPr>
            <a:picLocks noChangeAspect="1"/>
          </p:cNvPicPr>
          <p:nvPr/>
        </p:nvPicPr>
        <p:blipFill>
          <a:blip r:embed="rId3"/>
          <a:stretch>
            <a:fillRect/>
          </a:stretch>
        </p:blipFill>
        <p:spPr>
          <a:xfrm>
            <a:off x="4054200" y="4461808"/>
            <a:ext cx="2880000" cy="2213629"/>
          </a:xfrm>
          <a:prstGeom prst="rect">
            <a:avLst/>
          </a:prstGeom>
          <a:effectLst>
            <a:outerShdw blurRad="101600" dist="50800" dir="2700000" algn="tl" rotWithShape="0">
              <a:prstClr val="black">
                <a:alpha val="40000"/>
              </a:prstClr>
            </a:outerShdw>
          </a:effectLst>
        </p:spPr>
      </p:pic>
      <p:sp>
        <p:nvSpPr>
          <p:cNvPr id="14" name="吹き出し: 四角形 13">
            <a:extLst>
              <a:ext uri="{FF2B5EF4-FFF2-40B4-BE49-F238E27FC236}">
                <a16:creationId xmlns:a16="http://schemas.microsoft.com/office/drawing/2014/main" id="{F41A0B4D-BAE5-47B3-B862-A795B716D996}"/>
              </a:ext>
            </a:extLst>
          </p:cNvPr>
          <p:cNvSpPr/>
          <p:nvPr/>
        </p:nvSpPr>
        <p:spPr>
          <a:xfrm>
            <a:off x="916052" y="4876440"/>
            <a:ext cx="2511897" cy="516470"/>
          </a:xfrm>
          <a:prstGeom prst="wedgeRectCallout">
            <a:avLst>
              <a:gd name="adj1" fmla="val -19961"/>
              <a:gd name="adj2" fmla="val 102685"/>
            </a:avLst>
          </a:prstGeom>
          <a:solidFill>
            <a:schemeClr val="accent6">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108000" rtlCol="0" anchor="ctr">
            <a:spAutoFit/>
          </a:bodyPr>
          <a:lstStyle/>
          <a:p>
            <a:pPr algn="ctr">
              <a:lnSpc>
                <a:spcPct val="150000"/>
              </a:lnSpc>
            </a:pPr>
            <a:r>
              <a:rPr kumimoji="1" lang="ja-JP" altLang="en-US" dirty="0">
                <a:solidFill>
                  <a:schemeClr val="accent1"/>
                </a:solidFill>
              </a:rPr>
              <a:t>検索窓で文字列を入力</a:t>
            </a:r>
          </a:p>
        </p:txBody>
      </p:sp>
      <p:sp>
        <p:nvSpPr>
          <p:cNvPr id="15" name="吹き出し: 四角形 14">
            <a:extLst>
              <a:ext uri="{FF2B5EF4-FFF2-40B4-BE49-F238E27FC236}">
                <a16:creationId xmlns:a16="http://schemas.microsoft.com/office/drawing/2014/main" id="{2B7E7C42-35C6-4368-97A2-54AFE8C3DC2F}"/>
              </a:ext>
            </a:extLst>
          </p:cNvPr>
          <p:cNvSpPr/>
          <p:nvPr/>
        </p:nvSpPr>
        <p:spPr>
          <a:xfrm>
            <a:off x="4238251" y="4604453"/>
            <a:ext cx="2511897" cy="976403"/>
          </a:xfrm>
          <a:prstGeom prst="wedgeRectCallout">
            <a:avLst>
              <a:gd name="adj1" fmla="val -22995"/>
              <a:gd name="adj2" fmla="val 74005"/>
            </a:avLst>
          </a:prstGeom>
          <a:solidFill>
            <a:schemeClr val="accent6">
              <a:lumMod val="20000"/>
              <a:lumOff val="8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36000" bIns="108000" rtlCol="0" anchor="ctr">
            <a:spAutoFit/>
          </a:bodyPr>
          <a:lstStyle/>
          <a:p>
            <a:pPr algn="ctr"/>
            <a:r>
              <a:rPr kumimoji="1" lang="ja-JP" altLang="en-US" dirty="0">
                <a:solidFill>
                  <a:schemeClr val="accent1"/>
                </a:solidFill>
              </a:rPr>
              <a:t>その文字列で</a:t>
            </a:r>
            <a:br>
              <a:rPr kumimoji="1" lang="en-US" altLang="ja-JP" dirty="0">
                <a:solidFill>
                  <a:schemeClr val="accent1"/>
                </a:solidFill>
              </a:rPr>
            </a:br>
            <a:r>
              <a:rPr kumimoji="1" lang="ja-JP" altLang="en-US" dirty="0">
                <a:solidFill>
                  <a:schemeClr val="accent1"/>
                </a:solidFill>
              </a:rPr>
              <a:t>検索した結果が</a:t>
            </a:r>
            <a:br>
              <a:rPr kumimoji="1" lang="en-US" altLang="ja-JP" dirty="0">
                <a:solidFill>
                  <a:schemeClr val="accent1"/>
                </a:solidFill>
              </a:rPr>
            </a:br>
            <a:r>
              <a:rPr kumimoji="1" lang="ja-JP" altLang="en-US" dirty="0">
                <a:solidFill>
                  <a:schemeClr val="accent1"/>
                </a:solidFill>
              </a:rPr>
              <a:t>表示される</a:t>
            </a:r>
          </a:p>
        </p:txBody>
      </p:sp>
      <p:sp>
        <p:nvSpPr>
          <p:cNvPr id="16" name="矢印: 下カーブ 15">
            <a:extLst>
              <a:ext uri="{FF2B5EF4-FFF2-40B4-BE49-F238E27FC236}">
                <a16:creationId xmlns:a16="http://schemas.microsoft.com/office/drawing/2014/main" id="{BADAA222-C73F-45E3-A986-0DE69852B2D9}"/>
              </a:ext>
            </a:extLst>
          </p:cNvPr>
          <p:cNvSpPr/>
          <p:nvPr/>
        </p:nvSpPr>
        <p:spPr>
          <a:xfrm>
            <a:off x="3014626" y="3761720"/>
            <a:ext cx="1698148" cy="695325"/>
          </a:xfrm>
          <a:prstGeom prst="curved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CE023D6F-FA5B-4E68-B831-74715D2A87B6}"/>
              </a:ext>
            </a:extLst>
          </p:cNvPr>
          <p:cNvSpPr/>
          <p:nvPr/>
        </p:nvSpPr>
        <p:spPr>
          <a:xfrm>
            <a:off x="916052" y="3905251"/>
            <a:ext cx="5579998" cy="4023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accent6"/>
                </a:solidFill>
                <a:latin typeface="+mj-ea"/>
                <a:ea typeface="+mj-ea"/>
              </a:rPr>
              <a:t>「</a:t>
            </a:r>
            <a:r>
              <a:rPr kumimoji="1" lang="ja-JP" altLang="en-US" dirty="0">
                <a:solidFill>
                  <a:schemeClr val="accent6"/>
                </a:solidFill>
                <a:latin typeface="+mj-ea"/>
                <a:ea typeface="+mj-ea"/>
              </a:rPr>
              <a:t>キーワード＝おいしい」が送信されている</a:t>
            </a:r>
          </a:p>
        </p:txBody>
      </p:sp>
      <p:pic>
        <p:nvPicPr>
          <p:cNvPr id="18" name="図 17">
            <a:extLst>
              <a:ext uri="{FF2B5EF4-FFF2-40B4-BE49-F238E27FC236}">
                <a16:creationId xmlns:a16="http://schemas.microsoft.com/office/drawing/2014/main" id="{9D559F51-790D-4782-B978-094D088F0091}"/>
              </a:ext>
            </a:extLst>
          </p:cNvPr>
          <p:cNvPicPr>
            <a:picLocks noChangeAspect="1"/>
          </p:cNvPicPr>
          <p:nvPr/>
        </p:nvPicPr>
        <p:blipFill>
          <a:blip r:embed="rId4"/>
          <a:stretch>
            <a:fillRect/>
          </a:stretch>
        </p:blipFill>
        <p:spPr>
          <a:xfrm>
            <a:off x="7325401" y="1696850"/>
            <a:ext cx="4634513" cy="3696060"/>
          </a:xfrm>
          <a:prstGeom prst="rect">
            <a:avLst/>
          </a:prstGeom>
          <a:effectLst>
            <a:outerShdw blurRad="101600" dist="50800" dir="2700000" algn="tl" rotWithShape="0">
              <a:prstClr val="black">
                <a:alpha val="40000"/>
              </a:prstClr>
            </a:outerShdw>
          </a:effectLst>
        </p:spPr>
      </p:pic>
      <p:sp>
        <p:nvSpPr>
          <p:cNvPr id="19" name="四角形: 角を丸くする 18">
            <a:extLst>
              <a:ext uri="{FF2B5EF4-FFF2-40B4-BE49-F238E27FC236}">
                <a16:creationId xmlns:a16="http://schemas.microsoft.com/office/drawing/2014/main" id="{94F94626-894E-47B1-9EBC-F17459F11D5E}"/>
              </a:ext>
            </a:extLst>
          </p:cNvPr>
          <p:cNvSpPr/>
          <p:nvPr/>
        </p:nvSpPr>
        <p:spPr>
          <a:xfrm>
            <a:off x="8277226" y="3724275"/>
            <a:ext cx="831452" cy="371475"/>
          </a:xfrm>
          <a:prstGeom prst="roundRect">
            <a:avLst>
              <a:gd name="adj" fmla="val 14434"/>
            </a:avLst>
          </a:prstGeom>
          <a:noFill/>
          <a:ln w="28575">
            <a:solidFill>
              <a:srgbClr val="B74271">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2" name="図 21" descr="スクリーンショット が含まれている画像&#10;&#10;自動的に生成された説明">
            <a:extLst>
              <a:ext uri="{FF2B5EF4-FFF2-40B4-BE49-F238E27FC236}">
                <a16:creationId xmlns:a16="http://schemas.microsoft.com/office/drawing/2014/main" id="{0A792717-828C-4330-898E-E3A23AE8EC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5401" y="5580856"/>
            <a:ext cx="1810003" cy="800212"/>
          </a:xfrm>
          <a:prstGeom prst="rect">
            <a:avLst/>
          </a:prstGeom>
          <a:effectLst>
            <a:outerShdw blurRad="101600" dist="50800" dir="2700000" algn="tl" rotWithShape="0">
              <a:prstClr val="black">
                <a:alpha val="40000"/>
              </a:prstClr>
            </a:outerShdw>
          </a:effectLst>
        </p:spPr>
      </p:pic>
      <p:cxnSp>
        <p:nvCxnSpPr>
          <p:cNvPr id="23" name="直線矢印コネクタ 22">
            <a:extLst>
              <a:ext uri="{FF2B5EF4-FFF2-40B4-BE49-F238E27FC236}">
                <a16:creationId xmlns:a16="http://schemas.microsoft.com/office/drawing/2014/main" id="{FCE04EC0-D67E-4185-A383-0E124E81570D}"/>
              </a:ext>
            </a:extLst>
          </p:cNvPr>
          <p:cNvCxnSpPr>
            <a:cxnSpLocks/>
            <a:endCxn id="22" idx="0"/>
          </p:cNvCxnSpPr>
          <p:nvPr/>
        </p:nvCxnSpPr>
        <p:spPr>
          <a:xfrm flipH="1">
            <a:off x="8230403" y="4106450"/>
            <a:ext cx="462550" cy="1474406"/>
          </a:xfrm>
          <a:prstGeom prst="straightConnector1">
            <a:avLst/>
          </a:prstGeom>
          <a:noFill/>
          <a:ln w="28575">
            <a:solidFill>
              <a:srgbClr val="B74271">
                <a:alpha val="69804"/>
              </a:srgbClr>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6" name="正方形/長方形 25">
            <a:extLst>
              <a:ext uri="{FF2B5EF4-FFF2-40B4-BE49-F238E27FC236}">
                <a16:creationId xmlns:a16="http://schemas.microsoft.com/office/drawing/2014/main" id="{99CD2385-01A5-4733-B08E-0163C24402E0}"/>
              </a:ext>
            </a:extLst>
          </p:cNvPr>
          <p:cNvSpPr/>
          <p:nvPr/>
        </p:nvSpPr>
        <p:spPr>
          <a:xfrm>
            <a:off x="7325401" y="1260150"/>
            <a:ext cx="3877985" cy="369332"/>
          </a:xfrm>
          <a:prstGeom prst="rect">
            <a:avLst/>
          </a:prstGeom>
        </p:spPr>
        <p:txBody>
          <a:bodyPr wrap="none">
            <a:spAutoFit/>
          </a:bodyPr>
          <a:lstStyle/>
          <a:p>
            <a:r>
              <a:rPr lang="ja-JP" altLang="en-US" dirty="0">
                <a:solidFill>
                  <a:schemeClr val="accent1"/>
                </a:solidFill>
              </a:rPr>
              <a:t>開発者ツールで確認してみましょう</a:t>
            </a:r>
          </a:p>
        </p:txBody>
      </p:sp>
      <p:sp>
        <p:nvSpPr>
          <p:cNvPr id="27" name="正方形/長方形 26">
            <a:extLst>
              <a:ext uri="{FF2B5EF4-FFF2-40B4-BE49-F238E27FC236}">
                <a16:creationId xmlns:a16="http://schemas.microsoft.com/office/drawing/2014/main" id="{BD6E8056-BC77-4F9B-8BE1-6F0046F42A0A}"/>
              </a:ext>
            </a:extLst>
          </p:cNvPr>
          <p:cNvSpPr/>
          <p:nvPr/>
        </p:nvSpPr>
        <p:spPr>
          <a:xfrm>
            <a:off x="9195840" y="5627761"/>
            <a:ext cx="2743200" cy="1107996"/>
          </a:xfrm>
          <a:prstGeom prst="rect">
            <a:avLst/>
          </a:prstGeom>
        </p:spPr>
        <p:txBody>
          <a:bodyPr wrap="square">
            <a:spAutoFit/>
          </a:bodyPr>
          <a:lstStyle/>
          <a:p>
            <a:r>
              <a:rPr lang="en-US" altLang="ja-JP" sz="1600" dirty="0">
                <a:solidFill>
                  <a:schemeClr val="accent1"/>
                </a:solidFill>
              </a:rPr>
              <a:t>keyword=</a:t>
            </a:r>
            <a:r>
              <a:rPr lang="ja-JP" altLang="en-US" sz="1600" dirty="0">
                <a:solidFill>
                  <a:schemeClr val="accent1"/>
                </a:solidFill>
              </a:rPr>
              <a:t>おいしい</a:t>
            </a:r>
            <a:endParaRPr lang="en-US" altLang="ja-JP" sz="1600" dirty="0">
              <a:solidFill>
                <a:schemeClr val="accent1"/>
              </a:solidFill>
            </a:endParaRPr>
          </a:p>
          <a:p>
            <a:r>
              <a:rPr lang="en-US" altLang="ja-JP" sz="1600" dirty="0">
                <a:solidFill>
                  <a:schemeClr val="accent1"/>
                </a:solidFill>
              </a:rPr>
              <a:t>cat</a:t>
            </a:r>
            <a:r>
              <a:rPr lang="ja-JP" altLang="en-US" sz="1600" dirty="0">
                <a:solidFill>
                  <a:schemeClr val="accent1"/>
                </a:solidFill>
              </a:rPr>
              <a:t>（カテゴリ）</a:t>
            </a:r>
            <a:br>
              <a:rPr lang="en-US" altLang="ja-JP" sz="1600" dirty="0">
                <a:solidFill>
                  <a:schemeClr val="accent1"/>
                </a:solidFill>
              </a:rPr>
            </a:br>
            <a:r>
              <a:rPr lang="en-US" altLang="ja-JP" sz="1600" dirty="0">
                <a:solidFill>
                  <a:schemeClr val="accent1"/>
                </a:solidFill>
              </a:rPr>
              <a:t>             =food</a:t>
            </a:r>
            <a:r>
              <a:rPr lang="ja-JP" altLang="en-US" sz="1600" dirty="0">
                <a:solidFill>
                  <a:schemeClr val="accent1"/>
                </a:solidFill>
              </a:rPr>
              <a:t>（食品）</a:t>
            </a:r>
            <a:endParaRPr lang="en-US" altLang="ja-JP" sz="1600" dirty="0">
              <a:solidFill>
                <a:schemeClr val="accent1"/>
              </a:solidFill>
            </a:endParaRPr>
          </a:p>
          <a:p>
            <a:r>
              <a:rPr lang="ja-JP" altLang="en-US" sz="1600" dirty="0">
                <a:solidFill>
                  <a:schemeClr val="accent1"/>
                </a:solidFill>
              </a:rPr>
              <a:t>が送信されている。</a:t>
            </a:r>
          </a:p>
        </p:txBody>
      </p:sp>
      <p:pic>
        <p:nvPicPr>
          <p:cNvPr id="31" name="____label____105">
            <a:extLst>
              <a:ext uri="{FF2B5EF4-FFF2-40B4-BE49-F238E27FC236}">
                <a16:creationId xmlns:a16="http://schemas.microsoft.com/office/drawing/2014/main" id="{4CD2FEBF-EDB0-4F97-88A9-B1A3C40D9288}"/>
              </a:ext>
            </a:extLst>
          </p:cNvPr>
          <p:cNvPicPr>
            <a:picLocks/>
          </p:cNvPicPr>
          <p:nvPr/>
        </p:nvPicPr>
        <p:blipFill>
          <a:blip r:embed="rId6"/>
          <a:stretch>
            <a:fillRect/>
          </a:stretch>
        </p:blipFill>
        <p:spPr>
          <a:xfrm>
            <a:off x="11988800" y="190500"/>
            <a:ext cx="12700" cy="12700"/>
          </a:xfrm>
          <a:prstGeom prst="rect">
            <a:avLst/>
          </a:prstGeom>
        </p:spPr>
      </p:pic>
    </p:spTree>
    <p:extLst>
      <p:ext uri="{BB962C8B-B14F-4D97-AF65-F5344CB8AC3E}">
        <p14:creationId xmlns:p14="http://schemas.microsoft.com/office/powerpoint/2010/main" val="2702285048"/>
      </p:ext>
    </p:extLst>
  </p:cSld>
  <p:clrMapOvr>
    <a:masterClrMapping/>
  </p:clrMapOvr>
</p:sld>
</file>

<file path=ppt/theme/theme1.xml><?xml version="1.0" encoding="utf-8"?>
<a:theme xmlns:a="http://schemas.openxmlformats.org/drawingml/2006/main" name="Office テーマ">
  <a:themeElements>
    <a:clrScheme name="NRISecure">
      <a:dk1>
        <a:srgbClr val="000000"/>
      </a:dk1>
      <a:lt1>
        <a:srgbClr val="FFFFFF"/>
      </a:lt1>
      <a:dk2>
        <a:srgbClr val="CCCCCC"/>
      </a:dk2>
      <a:lt2>
        <a:srgbClr val="7F7F7F"/>
      </a:lt2>
      <a:accent1>
        <a:srgbClr val="425563"/>
      </a:accent1>
      <a:accent2>
        <a:srgbClr val="488290"/>
      </a:accent2>
      <a:accent3>
        <a:srgbClr val="9EC5CE"/>
      </a:accent3>
      <a:accent4>
        <a:srgbClr val="D78825"/>
      </a:accent4>
      <a:accent5>
        <a:srgbClr val="B74271"/>
      </a:accent5>
      <a:accent6>
        <a:srgbClr val="00AAD4"/>
      </a:accent6>
      <a:hlink>
        <a:srgbClr val="00B3A9"/>
      </a:hlink>
      <a:folHlink>
        <a:srgbClr val="B74271"/>
      </a:folHlink>
    </a:clrScheme>
    <a:fontScheme name="源ノ角＋Roboto">
      <a:majorFont>
        <a:latin typeface="Roboto Black"/>
        <a:ea typeface="源ノ角ゴシック JP Heavy"/>
        <a:cs typeface=""/>
      </a:majorFont>
      <a:minorFont>
        <a:latin typeface="Roboto Light"/>
        <a:ea typeface="源ノ角ゴシック JP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2263</Words>
  <Application>Microsoft Office PowerPoint</Application>
  <PresentationFormat>ワイド画面</PresentationFormat>
  <Paragraphs>267</Paragraphs>
  <Slides>21</Slides>
  <Notes>2</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21</vt:i4>
      </vt:variant>
    </vt:vector>
  </HeadingPairs>
  <TitlesOfParts>
    <vt:vector size="29" baseType="lpstr">
      <vt:lpstr>Roboto Light</vt:lpstr>
      <vt:lpstr>Roboto Black</vt:lpstr>
      <vt:lpstr>Consolas</vt:lpstr>
      <vt:lpstr>源ノ角ゴシック JP Light</vt:lpstr>
      <vt:lpstr>Source Code Pro</vt:lpstr>
      <vt:lpstr>源ノ角ゴシック JP Heavy</vt:lpstr>
      <vt:lpstr>Arial</vt:lpstr>
      <vt:lpstr>Office テーマ</vt:lpstr>
      <vt:lpstr>PowerPoint プレゼンテーション</vt:lpstr>
      <vt:lpstr>PowerPoint プレゼンテーション</vt:lpstr>
      <vt:lpstr>ウェブ（World Wide Web）の仕組み（１） テストサイトの機能を試してみる</vt:lpstr>
      <vt:lpstr>ウェブ（World Wide Web）の仕組み（2） 通信を確認する</vt:lpstr>
      <vt:lpstr>PowerPoint プレゼンテーション</vt:lpstr>
      <vt:lpstr>ウェブ（World Wide Web）の仕組み（4） HTTPリクエスト・レスポンスの中身</vt:lpstr>
      <vt:lpstr>ウェブ（World Wide Web）の仕組み（5） HTML文書</vt:lpstr>
      <vt:lpstr>ウェブ（World Wide Web）の仕組み（6） 1画面を表示するために必要な通信</vt:lpstr>
      <vt:lpstr>ウェブ（World Wide Web）の仕組み（7） リクエストパラメータ</vt:lpstr>
      <vt:lpstr>ウェブ（World Wide Web）の仕組み（8） AJAX</vt:lpstr>
      <vt:lpstr>ウェブ（World Wide Web）の仕組み（9） Cookie</vt:lpstr>
      <vt:lpstr>ウェブ（World Wide Web）の仕組み（10） セッション</vt:lpstr>
      <vt:lpstr>ウェブ（World Wide Web）の仕組み（10）  Cookieを見てみよう</vt:lpstr>
      <vt:lpstr>ウェブ（World Wide Web）の仕組み（11） サーバ側の構成例</vt:lpstr>
      <vt:lpstr>ウェブ（World Wide Web）の仕組み（12） データベース検索に利用されるSQL</vt:lpstr>
      <vt:lpstr>攻撃手法の例：クロスサイトスクリプティング（1） クロスサイトスクリプティングとは</vt:lpstr>
      <vt:lpstr>攻撃手法の例：クロスサイトスクリプティング（2） クロスサイトスクリプティングをやってみよう</vt:lpstr>
      <vt:lpstr>攻撃手法の例：SQLインジェクション（１） SQLインジェクションとは</vt:lpstr>
      <vt:lpstr>攻撃手法の例： SQLインジェクション（２） SQLインジェクションをやってみよう</vt:lpstr>
      <vt:lpstr>攻撃手法：その他 パラメータやCookieの値を改竄するだけで…？</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description/>
  <cp:lastModifiedBy/>
  <cp:revision>1</cp:revision>
  <dcterms:created xsi:type="dcterms:W3CDTF">2019-07-12T06:06:53Z</dcterms:created>
  <dcterms:modified xsi:type="dcterms:W3CDTF">2019-07-12T06:07:01Z</dcterms:modified>
</cp:coreProperties>
</file>